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Μεσαίο στυλ 2 - Έμφαση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7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F85B7B-53F1-4484-A1CD-2D33AF84FF3B}" type="datetimeFigureOut">
              <a:rPr lang="el-GR" smtClean="0"/>
              <a:pPr/>
              <a:t>22/12/2020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E3FD5-5CD1-46C6-861A-CDF8A45B223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0F42C-1F7A-4D5A-AD54-ED2FAE43F9C0}" type="datetime1">
              <a:rPr lang="el-GR" smtClean="0"/>
              <a:pPr/>
              <a:t>22/12/2020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Εικόνες: </a:t>
            </a:r>
            <a:r>
              <a:rPr lang="en-US" smtClean="0"/>
              <a:t>https://pixabay.com   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65A1-47C2-43B1-B258-2795385D371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strips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04DC7-A9DC-441C-8C9C-C2C74C59BA7E}" type="datetime1">
              <a:rPr lang="el-GR" smtClean="0"/>
              <a:pPr/>
              <a:t>22/12/2020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Εικόνες: </a:t>
            </a:r>
            <a:r>
              <a:rPr lang="en-US" smtClean="0"/>
              <a:t>https://pixabay.com   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65A1-47C2-43B1-B258-2795385D371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strips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45147-89E0-4BD6-B379-04AEFD7D8CF7}" type="datetime1">
              <a:rPr lang="el-GR" smtClean="0"/>
              <a:pPr/>
              <a:t>22/12/2020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Εικόνες: </a:t>
            </a:r>
            <a:r>
              <a:rPr lang="en-US" smtClean="0"/>
              <a:t>https://pixabay.com   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65A1-47C2-43B1-B258-2795385D3719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7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  <p:transition>
    <p:strips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705D-2603-4FC3-89A5-81F76DB5394C}" type="datetime1">
              <a:rPr lang="el-GR" smtClean="0"/>
              <a:pPr/>
              <a:t>22/12/2020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Εικόνες: </a:t>
            </a:r>
            <a:r>
              <a:rPr lang="en-US" smtClean="0"/>
              <a:t>https://pixabay.com   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65A1-47C2-43B1-B258-2795385D371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FF65A-5454-4112-8755-63D3812102A5}" type="datetime1">
              <a:rPr lang="el-GR" smtClean="0"/>
              <a:pPr/>
              <a:t>22/12/2020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Εικόνες: </a:t>
            </a:r>
            <a:r>
              <a:rPr lang="en-US" smtClean="0"/>
              <a:t>https://pixabay.com   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65A1-47C2-43B1-B258-2795385D371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strips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17896-8EA9-4ED2-B47B-9A5D86CD6DD8}" type="datetime1">
              <a:rPr lang="el-GR" smtClean="0"/>
              <a:pPr/>
              <a:t>22/12/2020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Εικόνες: </a:t>
            </a:r>
            <a:r>
              <a:rPr lang="en-US" smtClean="0"/>
              <a:t>https://pixabay.com   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65A1-47C2-43B1-B258-2795385D371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  <p:transition>
    <p:strips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10305-B754-47B3-BC33-800DEB598989}" type="datetime1">
              <a:rPr lang="el-GR" smtClean="0"/>
              <a:pPr/>
              <a:t>22/12/2020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Εικόνες: </a:t>
            </a:r>
            <a:r>
              <a:rPr lang="en-US" smtClean="0"/>
              <a:t>https://pixabay.com   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65A1-47C2-43B1-B258-2795385D371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strips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FCFD-C5C1-48EA-98D3-AE0A899B2B6E}" type="datetime1">
              <a:rPr lang="el-GR" smtClean="0"/>
              <a:pPr/>
              <a:t>22/12/2020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Εικόνες: </a:t>
            </a:r>
            <a:r>
              <a:rPr lang="en-US" smtClean="0"/>
              <a:t>https://pixabay.com   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65A1-47C2-43B1-B258-2795385D371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strips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FF776-4048-4BD8-9D65-592911273E07}" type="datetime1">
              <a:rPr lang="el-GR" smtClean="0"/>
              <a:pPr/>
              <a:t>22/12/2020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Εικόνες: </a:t>
            </a:r>
            <a:r>
              <a:rPr lang="en-US" smtClean="0"/>
              <a:t>https://pixabay.com   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65A1-47C2-43B1-B258-2795385D371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strips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40E7F-751D-4891-8A9B-C0B9DBB73C65}" type="datetime1">
              <a:rPr lang="el-GR" smtClean="0"/>
              <a:pPr/>
              <a:t>22/12/2020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Εικόνες: </a:t>
            </a:r>
            <a:r>
              <a:rPr lang="en-US" smtClean="0"/>
              <a:t>https://pixabay.com   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65A1-47C2-43B1-B258-2795385D371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  <p:transition>
    <p:strips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1FB64-8547-43D3-848C-B08859C07A6C}" type="datetime1">
              <a:rPr lang="el-GR" smtClean="0"/>
              <a:pPr/>
              <a:t>22/12/2020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Εικόνες: </a:t>
            </a:r>
            <a:r>
              <a:rPr lang="en-US" smtClean="0"/>
              <a:t>https://pixabay.com   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65A1-47C2-43B1-B258-2795385D371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</p:spTree>
  </p:cSld>
  <p:clrMapOvr>
    <a:masterClrMapping/>
  </p:clrMapOvr>
  <p:transition>
    <p:strips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C8AEAA0-2E07-43D7-95E6-C7E6E2B6D439}" type="datetime1">
              <a:rPr lang="el-GR" smtClean="0"/>
              <a:pPr/>
              <a:t>22/12/2020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Εικόνες: </a:t>
            </a:r>
            <a:r>
              <a:rPr lang="en-US" smtClean="0"/>
              <a:t>https://pixabay.com   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4E465A1-47C2-43B1-B258-2795385D371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strips dir="ru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Εγκλίσεις Ρήματος (2)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Όνομα Εκπαιδευτικού</a:t>
            </a:r>
          </a:p>
          <a:p>
            <a:r>
              <a:rPr lang="el-GR" dirty="0" smtClean="0"/>
              <a:t>Σχολείο</a:t>
            </a:r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200" b="1" dirty="0" smtClean="0">
                <a:solidFill>
                  <a:schemeClr val="tx1"/>
                </a:solidFill>
              </a:rPr>
              <a:t>Εικόνες: </a:t>
            </a:r>
            <a:r>
              <a:rPr lang="en-US" sz="1200" b="1" dirty="0" smtClean="0">
                <a:solidFill>
                  <a:schemeClr val="tx1"/>
                </a:solidFill>
              </a:rPr>
              <a:t>https://pixabay.com   </a:t>
            </a:r>
            <a:endParaRPr lang="el-GR" sz="1200" b="1" dirty="0">
              <a:solidFill>
                <a:schemeClr val="tx1"/>
              </a:solidFill>
            </a:endParaRPr>
          </a:p>
        </p:txBody>
      </p:sp>
      <p:pic>
        <p:nvPicPr>
          <p:cNvPr id="6" name="5 - Εικόνα" descr="grammatikh.pn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6148376" y="3861048"/>
            <a:ext cx="2598368" cy="12324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lumMod val="75000"/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11560" y="476672"/>
            <a:ext cx="2191689" cy="202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Παρατηρήσεις: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Η Οριστική  σχηματίζει όλους τους χρόνους, μιας και δηλώνει κάτι το πραγματικό.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Για να σχηματίσω τους εξακολουθητικούς και συνοπτικούς τύπους της Υποτακτικής και της Προστακτικής, έχω στο μυαλό μου τον Ενεστώτα και τον Αόριστο.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Για να σχηματίσω τον συντελεσμένο τύπο της Υποτακτικής, έχω στο μυαλό μου τον Παρακείμενο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Το α’ ενικό και πληθυντικό πρόσωπο της προστακτικής, αλλά και το γ’ ενικό και πληθυντικό πρόσωπο αναπληρώνονται από τους τύπους της Υποτακτικής.</a:t>
            </a:r>
            <a:endParaRPr lang="el-GR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200" dirty="0" smtClean="0">
                <a:solidFill>
                  <a:schemeClr val="tx1"/>
                </a:solidFill>
              </a:rPr>
              <a:t>Εικόνες: </a:t>
            </a:r>
            <a:r>
              <a:rPr lang="en-US" sz="1200" dirty="0" smtClean="0">
                <a:solidFill>
                  <a:schemeClr val="tx1"/>
                </a:solidFill>
              </a:rPr>
              <a:t>https://pixabay.com   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Οριστική, Υποτακτική και Προστακτική</a:t>
            </a:r>
            <a:endParaRPr lang="el-GR" dirty="0"/>
          </a:p>
        </p:txBody>
      </p:sp>
      <p:pic>
        <p:nvPicPr>
          <p:cNvPr id="5" name="4 - Εικόνα" descr="grammatikh.pn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7308304" y="980728"/>
            <a:ext cx="1590256" cy="7542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0" y="2204864"/>
            <a:ext cx="9143999" cy="4032448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l-GR" b="1" i="1" dirty="0" smtClean="0">
                <a:solidFill>
                  <a:schemeClr val="accent4">
                    <a:lumMod val="50000"/>
                  </a:schemeClr>
                </a:solidFill>
              </a:rPr>
              <a:t>Άσκηση. Στις  παρακάτω προτάσεις ν’ αναγνωρίσεις τις εγκλίσεις των ρημάτων</a:t>
            </a:r>
          </a:p>
          <a:p>
            <a:r>
              <a:rPr lang="el-GR" b="1" dirty="0" smtClean="0">
                <a:solidFill>
                  <a:schemeClr val="accent4">
                    <a:lumMod val="50000"/>
                  </a:schemeClr>
                </a:solidFill>
              </a:rPr>
              <a:t>Γυρίστε</a:t>
            </a:r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 αμέσως στο </a:t>
            </a:r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σπίτι. </a:t>
            </a:r>
          </a:p>
          <a:p>
            <a:pPr algn="ctr">
              <a:buNone/>
            </a:pPr>
            <a:r>
              <a:rPr lang="el-GR" dirty="0" smtClean="0">
                <a:solidFill>
                  <a:schemeClr val="tx1"/>
                </a:solidFill>
              </a:rPr>
              <a:t>(Προστακτική)</a:t>
            </a:r>
            <a:endParaRPr lang="el-GR" dirty="0" smtClean="0">
              <a:solidFill>
                <a:srgbClr val="FF0000"/>
              </a:solidFill>
            </a:endParaRPr>
          </a:p>
          <a:p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Μέχρι αύριο </a:t>
            </a:r>
            <a:r>
              <a:rPr lang="el-GR" b="1" dirty="0" smtClean="0">
                <a:solidFill>
                  <a:schemeClr val="accent4">
                    <a:lumMod val="50000"/>
                  </a:schemeClr>
                </a:solidFill>
              </a:rPr>
              <a:t>θα έχει ολοκληρωθεί </a:t>
            </a:r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η διακόσμηση του </a:t>
            </a:r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σπιτιού.</a:t>
            </a:r>
            <a:r>
              <a:rPr lang="el-GR" dirty="0" smtClean="0">
                <a:solidFill>
                  <a:srgbClr val="FF0000"/>
                </a:solidFill>
              </a:rPr>
              <a:t> </a:t>
            </a:r>
          </a:p>
          <a:p>
            <a:pPr algn="ctr">
              <a:buNone/>
            </a:pPr>
            <a:r>
              <a:rPr lang="el-GR" dirty="0" smtClean="0">
                <a:solidFill>
                  <a:schemeClr val="tx1"/>
                </a:solidFill>
              </a:rPr>
              <a:t>(</a:t>
            </a:r>
            <a:r>
              <a:rPr lang="el-GR" dirty="0" smtClean="0">
                <a:solidFill>
                  <a:schemeClr val="tx1"/>
                </a:solidFill>
              </a:rPr>
              <a:t>Οριστική)</a:t>
            </a:r>
            <a:endParaRPr lang="el-GR" dirty="0" smtClean="0">
              <a:solidFill>
                <a:srgbClr val="FF0000"/>
              </a:solidFill>
            </a:endParaRPr>
          </a:p>
          <a:p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Μακάρι </a:t>
            </a:r>
            <a:r>
              <a:rPr lang="el-GR" b="1" dirty="0" smtClean="0">
                <a:solidFill>
                  <a:schemeClr val="accent4">
                    <a:lumMod val="50000"/>
                  </a:schemeClr>
                </a:solidFill>
              </a:rPr>
              <a:t>να ταξιδέψω </a:t>
            </a:r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σ’ όλον τον </a:t>
            </a:r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κόσμο.</a:t>
            </a:r>
          </a:p>
          <a:p>
            <a:pPr algn="ctr">
              <a:buNone/>
            </a:pPr>
            <a:r>
              <a:rPr lang="el-GR" dirty="0" smtClean="0">
                <a:solidFill>
                  <a:schemeClr val="tx1"/>
                </a:solidFill>
              </a:rPr>
              <a:t>(Υποτακτική</a:t>
            </a:r>
            <a:r>
              <a:rPr lang="el-GR" dirty="0" smtClean="0">
                <a:solidFill>
                  <a:schemeClr val="tx1"/>
                </a:solidFill>
              </a:rPr>
              <a:t>)</a:t>
            </a:r>
            <a:endParaRPr lang="el-GR" dirty="0" smtClean="0">
              <a:solidFill>
                <a:srgbClr val="FF0000"/>
              </a:solidFill>
            </a:endParaRPr>
          </a:p>
          <a:p>
            <a:r>
              <a:rPr lang="el-GR" b="1" dirty="0" smtClean="0">
                <a:solidFill>
                  <a:schemeClr val="accent4">
                    <a:lumMod val="50000"/>
                  </a:schemeClr>
                </a:solidFill>
              </a:rPr>
              <a:t>Μην τολμήσεις  να </a:t>
            </a:r>
            <a:r>
              <a:rPr lang="el-GR" b="1" dirty="0" smtClean="0">
                <a:solidFill>
                  <a:schemeClr val="accent4">
                    <a:lumMod val="50000"/>
                  </a:schemeClr>
                </a:solidFill>
              </a:rPr>
              <a:t>μιλήσεις.</a:t>
            </a:r>
            <a:r>
              <a:rPr lang="el-GR" b="1" dirty="0" smtClean="0">
                <a:solidFill>
                  <a:srgbClr val="FF0000"/>
                </a:solidFill>
              </a:rPr>
              <a:t>  </a:t>
            </a:r>
          </a:p>
          <a:p>
            <a:pPr algn="ctr">
              <a:buNone/>
            </a:pPr>
            <a:r>
              <a:rPr lang="el-GR" dirty="0" smtClean="0">
                <a:solidFill>
                  <a:schemeClr val="tx1"/>
                </a:solidFill>
              </a:rPr>
              <a:t>(</a:t>
            </a:r>
            <a:r>
              <a:rPr lang="el-GR" dirty="0" smtClean="0">
                <a:solidFill>
                  <a:schemeClr val="tx1"/>
                </a:solidFill>
              </a:rPr>
              <a:t>Προστακτική) (Υποτακτική)</a:t>
            </a:r>
            <a:endParaRPr lang="el-GR" b="1" u="sng" dirty="0" smtClean="0">
              <a:solidFill>
                <a:srgbClr val="FF0000"/>
              </a:solidFill>
            </a:endParaRPr>
          </a:p>
          <a:p>
            <a:r>
              <a:rPr lang="el-GR" b="1" dirty="0" smtClean="0">
                <a:solidFill>
                  <a:schemeClr val="accent4">
                    <a:lumMod val="50000"/>
                  </a:schemeClr>
                </a:solidFill>
              </a:rPr>
              <a:t>Ελπίζω να συμφιλιωθούν </a:t>
            </a:r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μεταξύ τους. </a:t>
            </a:r>
            <a:endParaRPr lang="el-GR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el-GR" dirty="0" smtClean="0">
                <a:solidFill>
                  <a:schemeClr val="tx1"/>
                </a:solidFill>
              </a:rPr>
              <a:t>(</a:t>
            </a:r>
            <a:r>
              <a:rPr lang="el-GR" dirty="0" smtClean="0">
                <a:solidFill>
                  <a:schemeClr val="tx1"/>
                </a:solidFill>
              </a:rPr>
              <a:t>Οριστική) (Υποτακτική)</a:t>
            </a:r>
            <a:endParaRPr lang="el-GR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200" dirty="0" smtClean="0">
                <a:solidFill>
                  <a:schemeClr val="tx1"/>
                </a:solidFill>
              </a:rPr>
              <a:t>Εικόνες: </a:t>
            </a:r>
            <a:r>
              <a:rPr lang="en-US" sz="1200" dirty="0" smtClean="0">
                <a:solidFill>
                  <a:schemeClr val="tx1"/>
                </a:solidFill>
              </a:rPr>
              <a:t>https://pixabay.com   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Για να δούμε τι μάθαμε</a:t>
            </a:r>
            <a:endParaRPr lang="el-GR" dirty="0"/>
          </a:p>
        </p:txBody>
      </p:sp>
      <p:pic>
        <p:nvPicPr>
          <p:cNvPr id="5" name="4 - Εικόνα" descr="grammatikh.pn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7308304" y="1234572"/>
            <a:ext cx="1590256" cy="7542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Η Υποτακτική  είναι η  έγκλιση, η οποία δηλώνει κάτι το οποίο θέλουμε να γίνει ή κάτι το οποίο περιμένουμε να γίνει</a:t>
            </a:r>
          </a:p>
          <a:p>
            <a:pPr algn="just">
              <a:buNone/>
            </a:pPr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Η Υποτακτική δηλώνει, λοιπόν, κάτι το επιθυμητό ή κάτι το προσδοκώμενο</a:t>
            </a:r>
          </a:p>
          <a:p>
            <a:pPr algn="just">
              <a:buNone/>
            </a:pPr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Η Υποτακτική σχηματίζεται με το μόριο να</a:t>
            </a:r>
          </a:p>
          <a:p>
            <a:pPr algn="just">
              <a:buNone/>
            </a:pPr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Η Υποτακτική σχηματίζεται  σε τρεις (3) μορφές (Εξακολουθητική, Συνοπτική, Συντελεσμένη)  στην Ενεργητική  και στην Παθητική  Φωνή</a:t>
            </a:r>
            <a:endParaRPr lang="el-GR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200" smtClean="0">
                <a:solidFill>
                  <a:schemeClr val="tx1"/>
                </a:solidFill>
              </a:rPr>
              <a:t>Εικόνες: </a:t>
            </a:r>
            <a:r>
              <a:rPr lang="en-US" sz="1200" smtClean="0">
                <a:solidFill>
                  <a:schemeClr val="tx1"/>
                </a:solidFill>
              </a:rPr>
              <a:t>https://pixabay.com   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Υποτακτική</a:t>
            </a:r>
            <a:endParaRPr lang="el-GR" dirty="0"/>
          </a:p>
        </p:txBody>
      </p:sp>
      <p:pic>
        <p:nvPicPr>
          <p:cNvPr id="5" name="4 - Εικόνα" descr="grammatikh.pn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7308304" y="980728"/>
            <a:ext cx="1590256" cy="7542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871538" y="2674938"/>
          <a:ext cx="7408863" cy="28651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69621"/>
                <a:gridCol w="2469621"/>
                <a:gridCol w="2469621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Εξακολουθητική</a:t>
                      </a:r>
                      <a:r>
                        <a:rPr lang="el-GR" baseline="0" dirty="0" smtClean="0"/>
                        <a:t> (Ενεστώτας)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Συνοπτική</a:t>
                      </a:r>
                      <a:r>
                        <a:rPr lang="el-GR" baseline="0" dirty="0" smtClean="0"/>
                        <a:t> (Αόριστος)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Συντελεσμένη</a:t>
                      </a:r>
                      <a:r>
                        <a:rPr lang="el-GR" baseline="0" dirty="0" smtClean="0"/>
                        <a:t> (Παρακείμενος)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Να τρέχω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τρέξω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έχω τρέξει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Να τρέχεις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τρέξεις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έχεις τρέξει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Να</a:t>
                      </a:r>
                      <a:r>
                        <a:rPr lang="el-GR" baseline="0" dirty="0" smtClean="0"/>
                        <a:t> τρέχει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τρέξει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έχει τρέξει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Να τρέχουμε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τρέξουμε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έχουμε</a:t>
                      </a:r>
                      <a:r>
                        <a:rPr lang="el-GR" baseline="0" dirty="0" smtClean="0"/>
                        <a:t> τρέξει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Να τρέχετε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τρέξετε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</a:t>
                      </a:r>
                      <a:r>
                        <a:rPr lang="el-GR" baseline="0" dirty="0" smtClean="0"/>
                        <a:t> έχετε τρέξει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Να τρέχουν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τρέξουν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έχουν τρέξει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200" dirty="0" smtClean="0">
                <a:solidFill>
                  <a:schemeClr val="tx1"/>
                </a:solidFill>
              </a:rPr>
              <a:t>Εικόνες: </a:t>
            </a:r>
            <a:r>
              <a:rPr lang="en-US" sz="1200" dirty="0" smtClean="0">
                <a:solidFill>
                  <a:schemeClr val="tx1"/>
                </a:solidFill>
              </a:rPr>
              <a:t>https://pixabay.com</a:t>
            </a:r>
            <a:r>
              <a:rPr lang="en-US" dirty="0" smtClean="0"/>
              <a:t>   </a:t>
            </a:r>
            <a:endParaRPr lang="el-GR" dirty="0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Υποτακτική: Ενεργητική φωνή –ω (α’ συζυγία)</a:t>
            </a:r>
            <a:endParaRPr lang="el-GR" dirty="0"/>
          </a:p>
        </p:txBody>
      </p:sp>
      <p:pic>
        <p:nvPicPr>
          <p:cNvPr id="6" name="5 - Εικόνα" descr="grammatikh.pn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7308304" y="980728"/>
            <a:ext cx="1590256" cy="7542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871538" y="2674938"/>
          <a:ext cx="7408863" cy="28651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69621"/>
                <a:gridCol w="2469621"/>
                <a:gridCol w="2469621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Εξακολουθητική</a:t>
                      </a:r>
                      <a:r>
                        <a:rPr lang="el-GR" baseline="0" dirty="0" smtClean="0"/>
                        <a:t> (Ενεστώτας)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Συνοπτική</a:t>
                      </a:r>
                      <a:r>
                        <a:rPr lang="el-GR" baseline="0" dirty="0" smtClean="0"/>
                        <a:t> (Αόριστος)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Συντελεσμένη</a:t>
                      </a:r>
                      <a:r>
                        <a:rPr lang="el-GR" baseline="0" dirty="0" smtClean="0"/>
                        <a:t> (Παρακείμενος)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Να περνώ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περάσω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έχω περάσει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Να περνάς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περάσεις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έχεις περάσει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Να περνά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περάσει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έχει περάσει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Να περνάμε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περάσουμε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</a:t>
                      </a:r>
                      <a:r>
                        <a:rPr lang="el-GR" baseline="0" dirty="0" smtClean="0"/>
                        <a:t> έχουμε περάσει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Να περνάτε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περάσετε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έχετε περάσει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Να περνούν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περάσουν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έχουν περάσει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200" dirty="0" smtClean="0">
                <a:solidFill>
                  <a:schemeClr val="tx1"/>
                </a:solidFill>
              </a:rPr>
              <a:t>Εικόνες: </a:t>
            </a:r>
            <a:r>
              <a:rPr lang="en-US" sz="1200" dirty="0" smtClean="0">
                <a:solidFill>
                  <a:schemeClr val="tx1"/>
                </a:solidFill>
              </a:rPr>
              <a:t>https://pixabay.com   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Υποτακτική: Ενεργητική φωνή –ώ (β’ συζυγία)</a:t>
            </a:r>
            <a:endParaRPr lang="el-GR" dirty="0"/>
          </a:p>
        </p:txBody>
      </p:sp>
      <p:pic>
        <p:nvPicPr>
          <p:cNvPr id="6" name="5 - Εικόνα" descr="grammatikh.pn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7308304" y="980728"/>
            <a:ext cx="1590256" cy="7542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871538" y="2674938"/>
          <a:ext cx="7408863" cy="28651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69621"/>
                <a:gridCol w="2469621"/>
                <a:gridCol w="2469621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Εξακολουθητική</a:t>
                      </a:r>
                      <a:r>
                        <a:rPr lang="el-GR" baseline="0" dirty="0" smtClean="0"/>
                        <a:t> (Ενεστώτας)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Συνοπτική</a:t>
                      </a:r>
                      <a:r>
                        <a:rPr lang="el-GR" baseline="0" dirty="0" smtClean="0"/>
                        <a:t> (Αόριστος)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Συντελεσμένη</a:t>
                      </a:r>
                      <a:r>
                        <a:rPr lang="el-GR" baseline="0" dirty="0" smtClean="0"/>
                        <a:t> (Παρακείμενος)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Να ετοιμάζομαι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ετοιμαστώ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έχω ετοιμαστεί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Να</a:t>
                      </a:r>
                      <a:r>
                        <a:rPr lang="el-GR" baseline="0" dirty="0" smtClean="0"/>
                        <a:t> ετοιμάζεσαι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ετοιμαστείς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έχεις ετοιμαστεί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Να</a:t>
                      </a:r>
                      <a:r>
                        <a:rPr lang="el-GR" baseline="0" dirty="0" smtClean="0"/>
                        <a:t> ετοιμάζεται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ετοιμαστεί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</a:t>
                      </a:r>
                      <a:r>
                        <a:rPr lang="el-GR" baseline="0" dirty="0" smtClean="0"/>
                        <a:t> έχει </a:t>
                      </a:r>
                      <a:r>
                        <a:rPr lang="el-GR" dirty="0" smtClean="0"/>
                        <a:t>ετοιμαστεί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Να</a:t>
                      </a:r>
                      <a:r>
                        <a:rPr lang="el-GR" baseline="0" dirty="0" smtClean="0"/>
                        <a:t> ετοιμαζόμαστε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ετοιμαστούμε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έχουμε ετοιμαστεί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Να</a:t>
                      </a:r>
                      <a:r>
                        <a:rPr lang="el-GR" baseline="0" dirty="0" smtClean="0"/>
                        <a:t> ετοιμάζεστε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ετοιμαστείτε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</a:t>
                      </a:r>
                      <a:r>
                        <a:rPr lang="el-GR" baseline="0" dirty="0" smtClean="0"/>
                        <a:t> έχετε </a:t>
                      </a:r>
                      <a:r>
                        <a:rPr lang="el-GR" dirty="0" smtClean="0"/>
                        <a:t>ετοιμαστεί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Να ετοιμάζονται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ετοιμαστούν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έχουν ετοιμαστεί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200" dirty="0" smtClean="0">
                <a:solidFill>
                  <a:schemeClr val="tx1"/>
                </a:solidFill>
              </a:rPr>
              <a:t>Εικόνες: </a:t>
            </a:r>
            <a:r>
              <a:rPr lang="en-US" sz="1200" dirty="0" smtClean="0">
                <a:solidFill>
                  <a:schemeClr val="tx1"/>
                </a:solidFill>
              </a:rPr>
              <a:t>https://pixabay.com   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Υποτακτική: Παθητική Φωνή – </a:t>
            </a:r>
            <a:r>
              <a:rPr lang="el-GR" dirty="0" err="1" smtClean="0"/>
              <a:t>ομαι</a:t>
            </a:r>
            <a:r>
              <a:rPr lang="el-GR" dirty="0" smtClean="0"/>
              <a:t> (α’ συζυγία)</a:t>
            </a:r>
            <a:endParaRPr lang="el-GR" dirty="0"/>
          </a:p>
        </p:txBody>
      </p:sp>
      <p:pic>
        <p:nvPicPr>
          <p:cNvPr id="6" name="5 - Εικόνα" descr="grammatikh.pn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7308304" y="980728"/>
            <a:ext cx="1590256" cy="7542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871538" y="2674938"/>
          <a:ext cx="7408863" cy="28651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69621"/>
                <a:gridCol w="2469621"/>
                <a:gridCol w="2469621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Εξακολουθητική</a:t>
                      </a:r>
                      <a:r>
                        <a:rPr lang="el-GR" baseline="0" dirty="0" smtClean="0"/>
                        <a:t> (Ενεστώτας)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Συνοπτική</a:t>
                      </a:r>
                      <a:r>
                        <a:rPr lang="el-GR" baseline="0" dirty="0" smtClean="0"/>
                        <a:t> (Αόριστος)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Συντελεσμένη</a:t>
                      </a:r>
                      <a:r>
                        <a:rPr lang="el-GR" baseline="0" dirty="0" smtClean="0"/>
                        <a:t> (Παρακείμενος)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Να αγαπιέμαι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αγαπηθώ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έχω αγαπηθεί</a:t>
                      </a:r>
                      <a:r>
                        <a:rPr lang="el-GR" baseline="0" dirty="0" smtClean="0"/>
                        <a:t> 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Να</a:t>
                      </a:r>
                      <a:r>
                        <a:rPr lang="el-GR" baseline="0" dirty="0" smtClean="0"/>
                        <a:t> αγαπιέσαι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αγαπηθείς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έχεις αγαπηθεί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Να αγαπιέται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αγαπηθεί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έχει αγαπηθεί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Να αγαπιόμαστε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αγαπηθούμε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έχουμε αγαπηθεί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Να αγαπιέστε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αγαπηθείτε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έχετε αγαπηθεί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Να αγαπιούνται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 αγαπηθούν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</a:t>
                      </a:r>
                      <a:r>
                        <a:rPr lang="el-GR" baseline="0" dirty="0" smtClean="0"/>
                        <a:t> έχουν αγαπηθεί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200" dirty="0" smtClean="0">
                <a:solidFill>
                  <a:schemeClr val="tx1"/>
                </a:solidFill>
              </a:rPr>
              <a:t>Εικόνες: </a:t>
            </a:r>
            <a:r>
              <a:rPr lang="en-US" sz="1200" dirty="0" smtClean="0">
                <a:solidFill>
                  <a:schemeClr val="tx1"/>
                </a:solidFill>
              </a:rPr>
              <a:t>https://pixabay.com   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Υποτακτική: Παθητική Φωνή – </a:t>
            </a:r>
            <a:r>
              <a:rPr lang="el-GR" dirty="0" err="1" smtClean="0"/>
              <a:t>ιέμαι</a:t>
            </a:r>
            <a:r>
              <a:rPr lang="el-GR" dirty="0" smtClean="0"/>
              <a:t> (β’ συζυγία)</a:t>
            </a:r>
            <a:endParaRPr lang="el-GR" dirty="0"/>
          </a:p>
        </p:txBody>
      </p:sp>
      <p:pic>
        <p:nvPicPr>
          <p:cNvPr id="6" name="5 - Εικόνα" descr="grammatikh.pn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7308304" y="980728"/>
            <a:ext cx="1590256" cy="7542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Η  προστακτική ως έγκλιση δηλώνει προσταγή, διαταγή , συμβουλή, παραίνεση κλπ</a:t>
            </a:r>
          </a:p>
          <a:p>
            <a:pPr algn="just"/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Ακόμη, χρησιμοποιείται για να δώσουμε οδηγίες σε κάποιον</a:t>
            </a:r>
          </a:p>
          <a:p>
            <a:pPr algn="just"/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Η προστακτική σχηματίζεται σε δυο (2) μορφές, Εξακολουθητική (Ενεστώτας) και Συνοπτική (Αόριστος)</a:t>
            </a:r>
          </a:p>
          <a:p>
            <a:pPr algn="just"/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Η προστακτική έχει μόνο δυο πρόσωπα (εσύ κι εσείς)</a:t>
            </a:r>
          </a:p>
          <a:p>
            <a:pPr>
              <a:buNone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200" dirty="0" smtClean="0">
                <a:solidFill>
                  <a:schemeClr val="tx1"/>
                </a:solidFill>
              </a:rPr>
              <a:t>Εικόνες: </a:t>
            </a:r>
            <a:r>
              <a:rPr lang="en-US" sz="1200" dirty="0" smtClean="0">
                <a:solidFill>
                  <a:schemeClr val="tx1"/>
                </a:solidFill>
              </a:rPr>
              <a:t>https://pixabay.com   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Προστακτική</a:t>
            </a:r>
            <a:endParaRPr lang="el-GR" dirty="0"/>
          </a:p>
        </p:txBody>
      </p:sp>
      <p:pic>
        <p:nvPicPr>
          <p:cNvPr id="5" name="4 - Εικόνα" descr="grammatikh.pn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7308304" y="980728"/>
            <a:ext cx="1590256" cy="7542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871538" y="2674938"/>
          <a:ext cx="740886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08862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Α’ συζυγία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200" dirty="0" smtClean="0">
                <a:solidFill>
                  <a:schemeClr val="tx1"/>
                </a:solidFill>
              </a:rPr>
              <a:t>Εικόνες: </a:t>
            </a:r>
            <a:r>
              <a:rPr lang="en-US" sz="1200" dirty="0" smtClean="0">
                <a:solidFill>
                  <a:schemeClr val="tx1"/>
                </a:solidFill>
              </a:rPr>
              <a:t>https://pixabay.com   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Προστακτική: Ενεργητική Φωνή </a:t>
            </a:r>
            <a:endParaRPr lang="el-GR" dirty="0"/>
          </a:p>
        </p:txBody>
      </p:sp>
      <p:graphicFrame>
        <p:nvGraphicFramePr>
          <p:cNvPr id="8" name="7 - Πίνακας"/>
          <p:cNvGraphicFramePr>
            <a:graphicFrameLocks noGrp="1"/>
          </p:cNvGraphicFramePr>
          <p:nvPr/>
        </p:nvGraphicFramePr>
        <p:xfrm>
          <a:off x="1000100" y="3000372"/>
          <a:ext cx="6096000" cy="1381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Εξακολουθητική</a:t>
                      </a:r>
                      <a:r>
                        <a:rPr lang="el-GR" baseline="0" dirty="0" smtClean="0"/>
                        <a:t> (Ενεστώτας)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Συνοπτική</a:t>
                      </a:r>
                      <a:r>
                        <a:rPr lang="el-GR" baseline="0" dirty="0" smtClean="0"/>
                        <a:t> (Αόριστος)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Τρέχε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Τρέξε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τρέχετε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Τρέξτε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8 - Πίνακας"/>
          <p:cNvGraphicFramePr>
            <a:graphicFrameLocks noGrp="1"/>
          </p:cNvGraphicFramePr>
          <p:nvPr/>
        </p:nvGraphicFramePr>
        <p:xfrm>
          <a:off x="785786" y="4357694"/>
          <a:ext cx="771530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5304"/>
              </a:tblGrid>
              <a:tr h="285752"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Β’ συζυγία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9 - Πίνακας"/>
          <p:cNvGraphicFramePr>
            <a:graphicFrameLocks noGrp="1"/>
          </p:cNvGraphicFramePr>
          <p:nvPr/>
        </p:nvGraphicFramePr>
        <p:xfrm>
          <a:off x="1071538" y="4714884"/>
          <a:ext cx="6096000" cy="1381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Εξακολουθητική</a:t>
                      </a:r>
                      <a:r>
                        <a:rPr lang="el-GR" baseline="0" dirty="0" smtClean="0"/>
                        <a:t> (Ενεστώτας)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Συνοπτική</a:t>
                      </a:r>
                      <a:r>
                        <a:rPr lang="el-GR" baseline="0" dirty="0" smtClean="0"/>
                        <a:t> (Αόριστος)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Πέρνα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Πέρασε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περνάτε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Περάστε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" name="10 - Εικόνα" descr="grammatikh.pn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7308304" y="1378588"/>
            <a:ext cx="1590256" cy="7542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871538" y="2674938"/>
          <a:ext cx="740886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08862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Α’ συζυγία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5720" y="6286520"/>
            <a:ext cx="3786691" cy="293687"/>
          </a:xfrm>
        </p:spPr>
        <p:txBody>
          <a:bodyPr/>
          <a:lstStyle/>
          <a:p>
            <a:r>
              <a:rPr lang="el-GR" sz="1200" dirty="0" smtClean="0">
                <a:solidFill>
                  <a:schemeClr val="tx1"/>
                </a:solidFill>
              </a:rPr>
              <a:t>Εικόνες: </a:t>
            </a:r>
            <a:r>
              <a:rPr lang="en-US" sz="1200" dirty="0" smtClean="0">
                <a:solidFill>
                  <a:schemeClr val="tx1"/>
                </a:solidFill>
              </a:rPr>
              <a:t>https://pixabay.com   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Προστακτική: Παθητική Φωνή</a:t>
            </a:r>
            <a:endParaRPr lang="el-GR" dirty="0"/>
          </a:p>
        </p:txBody>
      </p:sp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1285852" y="3071810"/>
          <a:ext cx="6096000" cy="1381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Εξακολουθητική</a:t>
                      </a:r>
                      <a:r>
                        <a:rPr lang="el-GR" baseline="0" dirty="0" smtClean="0"/>
                        <a:t> (Ενεστώτας)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Συνοπτική</a:t>
                      </a:r>
                      <a:r>
                        <a:rPr lang="el-GR" baseline="0" dirty="0" smtClean="0"/>
                        <a:t> (Αόριστος)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Δε</a:t>
                      </a:r>
                      <a:r>
                        <a:rPr lang="el-GR" baseline="0" dirty="0" smtClean="0"/>
                        <a:t>  σχηματίζει (ετοιμάζου)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Ετοιμάσου 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Δε</a:t>
                      </a:r>
                      <a:r>
                        <a:rPr lang="el-GR" baseline="0" dirty="0" smtClean="0"/>
                        <a:t>  σχηματίζει (ετοιμάζεστε)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Ετοιμαστείτε 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928662" y="4500570"/>
          <a:ext cx="757242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72428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Β’ συζυγία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7 - Πίνακας"/>
          <p:cNvGraphicFramePr>
            <a:graphicFrameLocks noGrp="1"/>
          </p:cNvGraphicFramePr>
          <p:nvPr/>
        </p:nvGraphicFramePr>
        <p:xfrm>
          <a:off x="1357290" y="4929198"/>
          <a:ext cx="6096000" cy="1381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Εξακολουθητική</a:t>
                      </a:r>
                      <a:r>
                        <a:rPr lang="el-GR" baseline="0" dirty="0" smtClean="0"/>
                        <a:t> (Ενεστώτας)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Συνοπτική</a:t>
                      </a:r>
                      <a:r>
                        <a:rPr lang="el-GR" baseline="0" dirty="0" smtClean="0"/>
                        <a:t> (Αόριστος)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Δε</a:t>
                      </a:r>
                      <a:r>
                        <a:rPr lang="el-GR" baseline="0" dirty="0" smtClean="0"/>
                        <a:t> σχηματίζει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Αγαπήσου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Δε σχηματίζει</a:t>
                      </a:r>
                      <a:r>
                        <a:rPr lang="el-GR" baseline="0" dirty="0" smtClean="0"/>
                        <a:t>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Αγαπηθείτε</a:t>
                      </a:r>
                      <a:r>
                        <a:rPr lang="el-GR" baseline="0" dirty="0" smtClean="0"/>
                        <a:t> 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8 - Εικόνα" descr="grammatikh.pn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7308304" y="1306580"/>
            <a:ext cx="1590256" cy="7542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4Engl">
  <a:themeElements>
    <a:clrScheme name="Προσαρμοσμένος 32">
      <a:dk1>
        <a:srgbClr val="000000"/>
      </a:dk1>
      <a:lt1>
        <a:srgbClr val="FFFFFF"/>
      </a:lt1>
      <a:dk2>
        <a:srgbClr val="36FF91"/>
      </a:dk2>
      <a:lt2>
        <a:srgbClr val="EEECE1"/>
      </a:lt2>
      <a:accent1>
        <a:srgbClr val="1CFF83"/>
      </a:accent1>
      <a:accent2>
        <a:srgbClr val="00B050"/>
      </a:accent2>
      <a:accent3>
        <a:srgbClr val="00B050"/>
      </a:accent3>
      <a:accent4>
        <a:srgbClr val="00843C"/>
      </a:accent4>
      <a:accent5>
        <a:srgbClr val="00843C"/>
      </a:accent5>
      <a:accent6>
        <a:srgbClr val="009A45"/>
      </a:accent6>
      <a:hlink>
        <a:srgbClr val="0000FF"/>
      </a:hlink>
      <a:folHlink>
        <a:srgbClr val="800080"/>
      </a:folHlink>
    </a:clrScheme>
    <a:fontScheme name="Κυματομορφή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Κυματομορφή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heme4Engl" id="{B9E6B13B-6663-B146-AD5A-4684454FFBA1}" vid="{18BA6875-0D4B-044C-8973-E7A4D3749696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GEStP</Template>
  <TotalTime>126</TotalTime>
  <Words>678</Words>
  <Application>Microsoft Office PowerPoint</Application>
  <PresentationFormat>Προβολή στην οθόνη (4:3)</PresentationFormat>
  <Paragraphs>160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Theme4Engl</vt:lpstr>
      <vt:lpstr>Εγκλίσεις Ρήματος (2)</vt:lpstr>
      <vt:lpstr>Υποτακτική</vt:lpstr>
      <vt:lpstr>Υποτακτική: Ενεργητική φωνή –ω (α’ συζυγία)</vt:lpstr>
      <vt:lpstr>Υποτακτική: Ενεργητική φωνή –ώ (β’ συζυγία)</vt:lpstr>
      <vt:lpstr>Υποτακτική: Παθητική Φωνή – ομαι (α’ συζυγία)</vt:lpstr>
      <vt:lpstr>Υποτακτική: Παθητική Φωνή – ιέμαι (β’ συζυγία)</vt:lpstr>
      <vt:lpstr>Προστακτική</vt:lpstr>
      <vt:lpstr>Προστακτική: Ενεργητική Φωνή </vt:lpstr>
      <vt:lpstr>Προστακτική: Παθητική Φωνή</vt:lpstr>
      <vt:lpstr>Οριστική, Υποτακτική και Προστακτική</vt:lpstr>
      <vt:lpstr>Για να δούμε τι μάθαμε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Εγκλίσεις Ρήματος (2)</dc:title>
  <dc:creator>user</dc:creator>
  <cp:lastModifiedBy>maria priovolou</cp:lastModifiedBy>
  <cp:revision>31</cp:revision>
  <dcterms:created xsi:type="dcterms:W3CDTF">2020-12-19T19:26:19Z</dcterms:created>
  <dcterms:modified xsi:type="dcterms:W3CDTF">2020-12-22T17:08:59Z</dcterms:modified>
</cp:coreProperties>
</file>