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2534-5754-4391-B909-105F5357C725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 smtClean="0"/>
              <a:t>Γραμματική της ελληνικής γλώσσας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DAA7A-1B27-4282-8911-C4907B968FF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85886-F68B-47D2-A2B5-3C9018B62AC6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 smtClean="0"/>
              <a:t>Γραμματική της ελληνικής γλώσσας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E6061-8E46-438E-8E03-D2AB8C31E8E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E6061-8E46-438E-8E03-D2AB8C31E8EB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Γραμματική της ελληνικής γλώσσας</a:t>
            </a:r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3E14-44EA-4A97-B34E-0F058954210C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61CC-9890-4DEF-95C4-0867C837D249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29A0-6BB8-4B6A-9066-5C3B15D95299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4650-D4CE-4BE2-B80D-3E0000D0C280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54A9-A865-44B1-A825-2869A20D050E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DC87-EC0F-4B18-B416-7D5746573B9E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844E-A418-4010-822C-0704FC9169A7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9B27-5B4F-4E32-BB77-0D6B9EB95E8C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9C9E-5D66-4C39-9F28-5033DC46153E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8D3A-01EA-4922-B927-A0897AC6DDEA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ECD7-C896-4593-BD3C-31E1A9C847DB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F69094-4C67-4BF1-B6CB-4A0D131B6FEB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Εικόνες: </a:t>
            </a:r>
            <a:r>
              <a:rPr lang="en-US" smtClean="0"/>
              <a:t>https://pixabay.com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D1BA2EB-9440-493E-8D82-B2A41094286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ixaba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+mn-lt"/>
              </a:rPr>
              <a:t>Εγκλίσεις Ρήματος</a:t>
            </a:r>
            <a:endParaRPr lang="el-GR" dirty="0">
              <a:latin typeface="+mn-lt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Όνομα Εκπαιδευτικού</a:t>
            </a:r>
          </a:p>
          <a:p>
            <a:r>
              <a:rPr lang="el-GR" dirty="0" smtClean="0"/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Εικόνες: </a:t>
            </a:r>
            <a:r>
              <a:rPr lang="en-US" sz="1400" smtClean="0">
                <a:solidFill>
                  <a:schemeClr val="tx1"/>
                </a:solidFill>
              </a:rPr>
              <a:t>https://pixabay.com </a:t>
            </a:r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5" name="4 - Εικόνα" descr="dove-41260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04664"/>
            <a:ext cx="1628769" cy="2047868"/>
          </a:xfrm>
          <a:prstGeom prst="rect">
            <a:avLst/>
          </a:prstGeom>
        </p:spPr>
      </p:pic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300192" y="3933056"/>
            <a:ext cx="2446551" cy="1160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67546" y="2060848"/>
          <a:ext cx="8568950" cy="41044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8016"/>
                <a:gridCol w="1723228"/>
                <a:gridCol w="1534224"/>
                <a:gridCol w="1727019"/>
                <a:gridCol w="2046463"/>
              </a:tblGrid>
              <a:tr h="890122">
                <a:tc>
                  <a:txBody>
                    <a:bodyPr/>
                    <a:lstStyle/>
                    <a:p>
                      <a:r>
                        <a:rPr lang="el-GR" dirty="0" smtClean="0"/>
                        <a:t>Ενεστώτας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Παρατατικός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Αόριστος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Εξακολουθητικός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Στιγμιαίος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</a:tr>
              <a:tr h="360994"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Αγαπιέμαι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Αγαπιόμουν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Αγαπήθηκα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αγαπιέμαι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αγαπηθώ</a:t>
                      </a:r>
                      <a:endParaRPr lang="el-GR" sz="1700" dirty="0"/>
                    </a:p>
                  </a:txBody>
                  <a:tcPr/>
                </a:tc>
              </a:tr>
              <a:tr h="623086"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Αγαπιέσαι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Αγαπιόσουν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Αγαπήθηκες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αγαπιέσαι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</a:t>
                      </a:r>
                      <a:r>
                        <a:rPr lang="el-GR" sz="1700" baseline="0" dirty="0" smtClean="0"/>
                        <a:t> αγαπηθείς</a:t>
                      </a:r>
                      <a:endParaRPr lang="el-GR" sz="1700" dirty="0"/>
                    </a:p>
                  </a:txBody>
                  <a:tcPr/>
                </a:tc>
              </a:tr>
              <a:tr h="360994"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Αγαπιέται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Αγαπιόταν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Αγαπήθηκε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αγαπιέται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αγαπηθεί</a:t>
                      </a:r>
                      <a:endParaRPr lang="el-GR" sz="1700" dirty="0"/>
                    </a:p>
                  </a:txBody>
                  <a:tcPr/>
                </a:tc>
              </a:tr>
              <a:tr h="623086"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Αγαπιόμαστε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Αγαπιόμασταν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Αγαπηθήκαμε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αγαπιόμαστε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αγαπηθούμε</a:t>
                      </a:r>
                      <a:endParaRPr lang="el-GR" sz="1700" dirty="0"/>
                    </a:p>
                  </a:txBody>
                  <a:tcPr/>
                </a:tc>
              </a:tr>
              <a:tr h="623086"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Αγαπιέστε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Αγαπιόσασταν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Αγαπηθήκατε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αγαπιέστε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αγαπηθείτε</a:t>
                      </a:r>
                      <a:endParaRPr lang="el-GR" sz="1700" dirty="0"/>
                    </a:p>
                  </a:txBody>
                  <a:tcPr/>
                </a:tc>
              </a:tr>
              <a:tr h="623086"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Αγαπιούνται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αγαπιούνταν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αγαπήθηκαν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αγαπιούνται</a:t>
                      </a:r>
                      <a:endParaRPr lang="el-G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700" dirty="0" smtClean="0"/>
                        <a:t>Θα αγαπηθούν</a:t>
                      </a:r>
                      <a:endParaRPr lang="el-GR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παθητική φωνή (-</a:t>
            </a:r>
            <a:r>
              <a:rPr lang="el-GR" dirty="0" err="1" smtClean="0"/>
              <a:t>ιέμαι</a:t>
            </a:r>
            <a:r>
              <a:rPr lang="el-GR" dirty="0" smtClean="0"/>
              <a:t>, β’</a:t>
            </a:r>
            <a:r>
              <a:rPr lang="en-US" dirty="0" smtClean="0"/>
              <a:t> </a:t>
            </a:r>
            <a:r>
              <a:rPr lang="el-GR" dirty="0" smtClean="0"/>
              <a:t>συζυγία) (1)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1090556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55576" y="2746946"/>
          <a:ext cx="7732911" cy="29863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77637"/>
                <a:gridCol w="2577637"/>
                <a:gridCol w="2577637"/>
              </a:tblGrid>
              <a:tr h="667154"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Παρακείμενος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Υπερσυντέλικος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Συντελεσμένος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</a:tr>
              <a:tr h="386526">
                <a:tc>
                  <a:txBody>
                    <a:bodyPr/>
                    <a:lstStyle/>
                    <a:p>
                      <a:r>
                        <a:rPr lang="el-GR" dirty="0" smtClean="0"/>
                        <a:t>Έχω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έχω αγαπηθεί</a:t>
                      </a:r>
                      <a:endParaRPr lang="el-GR" dirty="0"/>
                    </a:p>
                  </a:txBody>
                  <a:tcPr/>
                </a:tc>
              </a:tr>
              <a:tr h="386526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Έχεις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Είχες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έχεις αγαπηθεί</a:t>
                      </a:r>
                      <a:endParaRPr lang="el-GR" dirty="0"/>
                    </a:p>
                  </a:txBody>
                  <a:tcPr/>
                </a:tc>
              </a:tr>
              <a:tr h="386526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</a:t>
                      </a:r>
                      <a:r>
                        <a:rPr lang="el-GR" baseline="0" dirty="0" smtClean="0"/>
                        <a:t> έχει </a:t>
                      </a:r>
                      <a:r>
                        <a:rPr lang="el-GR" dirty="0" smtClean="0"/>
                        <a:t>αγαπηθεί</a:t>
                      </a:r>
                      <a:endParaRPr lang="el-GR" dirty="0"/>
                    </a:p>
                  </a:txBody>
                  <a:tcPr/>
                </a:tc>
              </a:tr>
              <a:tr h="386526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Έχουμε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Είχαμε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έχουμε αγαπηθεί</a:t>
                      </a:r>
                      <a:endParaRPr lang="el-GR" dirty="0"/>
                    </a:p>
                  </a:txBody>
                  <a:tcPr/>
                </a:tc>
              </a:tr>
              <a:tr h="386526">
                <a:tc>
                  <a:txBody>
                    <a:bodyPr/>
                    <a:lstStyle/>
                    <a:p>
                      <a:r>
                        <a:rPr lang="el-GR" dirty="0" smtClean="0"/>
                        <a:t>Έχετε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Είχατε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έχετε αγαπηθεί</a:t>
                      </a:r>
                      <a:endParaRPr lang="el-GR" dirty="0"/>
                    </a:p>
                  </a:txBody>
                  <a:tcPr/>
                </a:tc>
              </a:tr>
              <a:tr h="386526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Έχουν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Είχαν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έχουν</a:t>
                      </a:r>
                      <a:r>
                        <a:rPr lang="el-GR" baseline="0" dirty="0" smtClean="0"/>
                        <a:t>  </a:t>
                      </a:r>
                      <a:r>
                        <a:rPr lang="el-GR" dirty="0" smtClean="0"/>
                        <a:t>αγαπηθεί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παθητική φωνή (-</a:t>
            </a:r>
            <a:r>
              <a:rPr lang="el-GR" dirty="0" err="1" smtClean="0"/>
              <a:t>ιέμαι</a:t>
            </a:r>
            <a:r>
              <a:rPr lang="el-GR" dirty="0" smtClean="0"/>
              <a:t>, </a:t>
            </a:r>
            <a:r>
              <a:rPr lang="el-GR" dirty="0" err="1" smtClean="0"/>
              <a:t>β’συζυγία</a:t>
            </a:r>
            <a:r>
              <a:rPr lang="el-GR" dirty="0" smtClean="0"/>
              <a:t>) (2)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>
                <a:solidFill>
                  <a:srgbClr val="FF0000"/>
                </a:solidFill>
              </a:rPr>
              <a:t>Το ρήμα στα νέα ελληνικά έχει τρεις (3) βασικές εγκλίσεις</a:t>
            </a:r>
          </a:p>
          <a:p>
            <a:pPr algn="just"/>
            <a:r>
              <a:rPr lang="el-GR" sz="2800" dirty="0" smtClean="0">
                <a:solidFill>
                  <a:srgbClr val="FF0000"/>
                </a:solidFill>
              </a:rPr>
              <a:t>Οι τρεις εγκλίσεις του ρήματος είναι </a:t>
            </a:r>
            <a:r>
              <a:rPr lang="el-GR" sz="2800" b="1" u="sng" dirty="0" smtClean="0">
                <a:solidFill>
                  <a:srgbClr val="FF0000"/>
                </a:solidFill>
              </a:rPr>
              <a:t>η Οριστική, η Υποτακτική και η Προστακτική</a:t>
            </a:r>
            <a:endParaRPr lang="el-GR" sz="2800" b="1" u="sng" dirty="0">
              <a:solidFill>
                <a:srgbClr val="FF0000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</a:p>
          <a:p>
            <a:r>
              <a:rPr lang="en-US" sz="1200" dirty="0" smtClean="0">
                <a:solidFill>
                  <a:schemeClr val="tx1"/>
                </a:solidFill>
                <a:hlinkClick r:id="rId2"/>
              </a:rPr>
              <a:t>https://pixabay.com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Εγκλίσεις Ρήματος</a:t>
            </a:r>
            <a:endParaRPr lang="el-GR" dirty="0"/>
          </a:p>
        </p:txBody>
      </p:sp>
      <p:pic>
        <p:nvPicPr>
          <p:cNvPr id="5" name="4 - Εικόνα" descr="grammatikh.pn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solidFill>
                  <a:srgbClr val="FF0000"/>
                </a:solidFill>
              </a:rPr>
              <a:t>Η Οριστική δηλώνει κάτι που είναι πραγματικό, κάτι που συμβαίνει στ’ αλήθεια.</a:t>
            </a:r>
          </a:p>
          <a:p>
            <a:pPr algn="just"/>
            <a:r>
              <a:rPr lang="el-GR" dirty="0" smtClean="0">
                <a:solidFill>
                  <a:srgbClr val="FF0000"/>
                </a:solidFill>
              </a:rPr>
              <a:t>Η Οριστική έχει όλους τους χρόνους στην Ενεργητική και στην Παθητική Φωνή</a:t>
            </a:r>
          </a:p>
          <a:p>
            <a:pPr algn="just"/>
            <a:r>
              <a:rPr lang="el-GR" dirty="0" smtClean="0">
                <a:solidFill>
                  <a:srgbClr val="FF0000"/>
                </a:solidFill>
              </a:rPr>
              <a:t>Οι χρόνοι της Οριστικής είναι: </a:t>
            </a:r>
            <a:r>
              <a:rPr lang="el-GR" b="1" u="sng" dirty="0" smtClean="0">
                <a:solidFill>
                  <a:srgbClr val="FF0000"/>
                </a:solidFill>
              </a:rPr>
              <a:t>Ενεστώτας, Παρατατικός, Αόριστος, Εξακολουθητικός Μέλλοντας, Στιγμιαίος Μέλλοντας, Παρακείμενος, Υπερσυντέλικος, Συντελεσμένος Μέλλοντας.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Οριστική </a:t>
            </a:r>
            <a:endParaRPr lang="el-GR" dirty="0"/>
          </a:p>
        </p:txBody>
      </p:sp>
      <p:pic>
        <p:nvPicPr>
          <p:cNvPr id="5" name="4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872067" y="2214555"/>
            <a:ext cx="7408333" cy="3143272"/>
          </a:xfrm>
        </p:spPr>
        <p:txBody>
          <a:bodyPr/>
          <a:lstStyle/>
          <a:p>
            <a:pPr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ενεργητική φωνή (-ω, α’ συζυγία) (1)</a:t>
            </a: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11560" y="2420888"/>
          <a:ext cx="7891241" cy="37358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8248"/>
                <a:gridCol w="1578248"/>
                <a:gridCol w="1282358"/>
                <a:gridCol w="1874139"/>
                <a:gridCol w="1578248"/>
              </a:tblGrid>
              <a:tr h="122131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Ενεστώτας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Παρατατικός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Αόριστος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Εξακολουθητικός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Στιγμιαίος Μέλλοντας</a:t>
                      </a:r>
                      <a:endParaRPr lang="el-GR" dirty="0"/>
                    </a:p>
                  </a:txBody>
                  <a:tcPr/>
                </a:tc>
              </a:tr>
              <a:tr h="37578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Έτρεχα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Έτρεξα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τρέχω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τρέξω</a:t>
                      </a:r>
                      <a:endParaRPr lang="el-GR" dirty="0"/>
                    </a:p>
                  </a:txBody>
                  <a:tcPr/>
                </a:tc>
              </a:tr>
              <a:tr h="37578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Έτρεχες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Έτρεξες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</a:t>
                      </a:r>
                      <a:r>
                        <a:rPr lang="el-GR" baseline="0" dirty="0" smtClean="0"/>
                        <a:t> τρέχεις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τρέξεις</a:t>
                      </a:r>
                      <a:endParaRPr lang="el-GR" dirty="0"/>
                    </a:p>
                  </a:txBody>
                  <a:tcPr/>
                </a:tc>
              </a:tr>
              <a:tr h="37578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Έτρεχε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Έτρεξε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τρέχει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τρέξει</a:t>
                      </a:r>
                      <a:endParaRPr lang="el-GR" dirty="0"/>
                    </a:p>
                  </a:txBody>
                  <a:tcPr/>
                </a:tc>
              </a:tr>
              <a:tr h="635615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τρέχουμε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Τρέχαμε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Τρέξαμε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τρέχουμε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τρέξουμε</a:t>
                      </a:r>
                      <a:endParaRPr lang="el-GR" dirty="0"/>
                    </a:p>
                  </a:txBody>
                  <a:tcPr/>
                </a:tc>
              </a:tr>
              <a:tr h="37578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τρέχετε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Τρέχατε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Τρέξατε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τρέχετε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τρέξετε</a:t>
                      </a:r>
                      <a:endParaRPr lang="el-GR" dirty="0"/>
                    </a:p>
                  </a:txBody>
                  <a:tcPr/>
                </a:tc>
              </a:tr>
              <a:tr h="37578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τρέχουν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έτρεχαν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έτρεξαν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τρέχουν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Θα τρέξουν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569224"/>
          <a:ext cx="7408863" cy="2860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Παρακείμενος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Υπερσυντέλικος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Συντελεσμένος Μέλλοντας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Έχω τρέξει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έχω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Έχεις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Είχες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</a:t>
                      </a:r>
                      <a:r>
                        <a:rPr lang="el-GR" baseline="0" dirty="0" smtClean="0"/>
                        <a:t> έχεις </a:t>
                      </a:r>
                      <a:r>
                        <a:rPr lang="el-GR" dirty="0" smtClean="0"/>
                        <a:t>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</a:t>
                      </a:r>
                      <a:r>
                        <a:rPr lang="el-GR" baseline="0" dirty="0" smtClean="0"/>
                        <a:t>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έχει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Έχουμε</a:t>
                      </a:r>
                      <a:r>
                        <a:rPr lang="el-GR" baseline="0" dirty="0" smtClean="0"/>
                        <a:t>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Είχαμε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έχουμε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Έχετε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Είχατε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έχετε τρέξει</a:t>
                      </a:r>
                      <a:endParaRPr lang="el-GR" dirty="0"/>
                    </a:p>
                  </a:txBody>
                  <a:tcPr/>
                </a:tc>
              </a:tr>
              <a:tr h="260046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Έχουν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Είχαν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έχουν τρέξει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ενεργητική φωνή (-ω, α’ συζυγία) (2)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57224" y="2306312"/>
          <a:ext cx="7408860" cy="39087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81772"/>
                <a:gridCol w="1481772"/>
                <a:gridCol w="1481772"/>
                <a:gridCol w="1481772"/>
                <a:gridCol w="1481772"/>
              </a:tblGrid>
              <a:tr h="977193">
                <a:tc>
                  <a:txBody>
                    <a:bodyPr/>
                    <a:lstStyle/>
                    <a:p>
                      <a:r>
                        <a:rPr lang="el-GR" dirty="0" smtClean="0"/>
                        <a:t>Ενεστώτας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Παρατατικός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Αόριστος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Εξακολουθητικός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Στιγμιαίος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</a:tr>
              <a:tr h="390877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Περνώ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Περνούσα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Πέρασα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περνώ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περάσω</a:t>
                      </a:r>
                      <a:endParaRPr lang="el-GR" dirty="0"/>
                    </a:p>
                  </a:txBody>
                  <a:tcPr/>
                </a:tc>
              </a:tr>
              <a:tr h="390877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Περνάς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Περνούσες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Πέρασες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περνάς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περάσεις</a:t>
                      </a:r>
                      <a:endParaRPr lang="el-GR" dirty="0"/>
                    </a:p>
                  </a:txBody>
                  <a:tcPr/>
                </a:tc>
              </a:tr>
              <a:tr h="390877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Περνούσε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Πέρασε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περνά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περάσει</a:t>
                      </a:r>
                      <a:endParaRPr lang="el-GR" dirty="0"/>
                    </a:p>
                  </a:txBody>
                  <a:tcPr/>
                </a:tc>
              </a:tr>
              <a:tr h="684035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Περνάμε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Περνούσαμε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Περάσαμε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περνάμε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περάσουμε</a:t>
                      </a:r>
                      <a:endParaRPr lang="el-GR" dirty="0"/>
                    </a:p>
                  </a:txBody>
                  <a:tcPr/>
                </a:tc>
              </a:tr>
              <a:tr h="390877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Περνάτε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Περνούσατε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Περάσατε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περνάτε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περάσετε</a:t>
                      </a:r>
                      <a:endParaRPr lang="el-GR" dirty="0"/>
                    </a:p>
                  </a:txBody>
                  <a:tcPr/>
                </a:tc>
              </a:tr>
              <a:tr h="684035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περνούν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περνούσαν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πέρασαν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περνούν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περάσουν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ενεργητική φωνή (-ώ, β’ συζυγία) (1)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3" cy="2865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Παρακείμενος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Υπερσυντέλικος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Συντελεσμένος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Έχω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έχω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Έχεις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Είχες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έχεις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έχει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Έχουμε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Είχαμε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έχουμε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Έχετε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Είχατε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έχετε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Έχουν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Είχαν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έχουν περάσει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ενεργητική φωνή (-ώ, β’ συζυγία) (2)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8072493" cy="502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4512"/>
                <a:gridCol w="1745757"/>
                <a:gridCol w="1537408"/>
                <a:gridCol w="1537408"/>
                <a:gridCol w="1537408"/>
              </a:tblGrid>
              <a:tr h="831279">
                <a:tc>
                  <a:txBody>
                    <a:bodyPr/>
                    <a:lstStyle/>
                    <a:p>
                      <a:r>
                        <a:rPr lang="el-GR" dirty="0" smtClean="0"/>
                        <a:t>Ενεστώτας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Παρατατικός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Αόριστος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Εξακολουθητικός Μέλλοντας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Στιγμιαίος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</a:tr>
              <a:tr h="581895"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ετοιμάζομαι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ετοιμαζόμουν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ετοιμάστηκα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ετοιμάζομαι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ετοιμαστώ</a:t>
                      </a:r>
                      <a:endParaRPr lang="el-GR" dirty="0"/>
                    </a:p>
                  </a:txBody>
                  <a:tcPr/>
                </a:tc>
              </a:tr>
              <a:tr h="581895"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ετοιμάζεσαι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ετοιμαζόσουν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ετοιμάστηκες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ετοιμάζεσαι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ετοιμαστείς</a:t>
                      </a:r>
                      <a:endParaRPr lang="el-GR" dirty="0"/>
                    </a:p>
                  </a:txBody>
                  <a:tcPr/>
                </a:tc>
              </a:tr>
              <a:tr h="581895"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ετοιμάζεται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ετοιμαζόταν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ετοιμάστηκε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</a:t>
                      </a:r>
                      <a:r>
                        <a:rPr lang="el-GR" baseline="0" dirty="0" smtClean="0"/>
                        <a:t> ετοιμάζεται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ετοιμαστεί</a:t>
                      </a:r>
                      <a:endParaRPr lang="el-GR" dirty="0"/>
                    </a:p>
                  </a:txBody>
                  <a:tcPr/>
                </a:tc>
              </a:tr>
              <a:tr h="831279"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ετοιμαζόμαστε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ετοιμαζόμασταν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ετοιμαστήκαμε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ετοιμαζόμαστε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ετοιμαστούμε</a:t>
                      </a:r>
                      <a:endParaRPr lang="el-GR" dirty="0"/>
                    </a:p>
                  </a:txBody>
                  <a:tcPr/>
                </a:tc>
              </a:tr>
              <a:tr h="581895"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ετοιμάζεστε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ετοιμαζόσασταν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ετοιμαστήκατε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ετοιμάζεστε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ετοιμαστείτε</a:t>
                      </a:r>
                      <a:endParaRPr lang="el-GR" dirty="0"/>
                    </a:p>
                  </a:txBody>
                  <a:tcPr/>
                </a:tc>
              </a:tr>
              <a:tr h="581895"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ετοιμάζονται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ετοιμάζονταν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ετοιμάστηκαν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ετοιμάζονται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ετοιμαστούν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παθητική φωνή (-</a:t>
            </a:r>
            <a:r>
              <a:rPr lang="el-GR" dirty="0" err="1" smtClean="0"/>
              <a:t>ομαι</a:t>
            </a:r>
            <a:r>
              <a:rPr lang="el-GR" dirty="0" smtClean="0"/>
              <a:t>, α’ συζυγία) (1)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3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9621"/>
                <a:gridCol w="2469621"/>
                <a:gridCol w="2469621"/>
              </a:tblGrid>
              <a:tr h="539748"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Παρακείμενος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Υπερσυντέλικος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Συντελεσμένος</a:t>
                      </a:r>
                      <a:r>
                        <a:rPr lang="el-GR" baseline="0" dirty="0" smtClean="0"/>
                        <a:t> Μέλλοντας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Έχω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έχω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Έχεις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Είχες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έχεις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Έχει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Είχε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έχει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Έχουμε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Είχαμε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έχουμε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Έχετε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Είχατε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έχετε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Έχουν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Είχαν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Θα έχουν ετοιμαστεί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https://pixabay.com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Οριστική: παθητική φωνή (-</a:t>
            </a:r>
            <a:r>
              <a:rPr lang="el-GR" dirty="0" err="1" smtClean="0"/>
              <a:t>ομαι</a:t>
            </a:r>
            <a:r>
              <a:rPr lang="el-GR" dirty="0" smtClean="0"/>
              <a:t>, α’ συζυγία) (2)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Προσαρμοσμένος 32">
      <a:dk1>
        <a:srgbClr val="000000"/>
      </a:dk1>
      <a:lt1>
        <a:srgbClr val="FFFFFF"/>
      </a:lt1>
      <a:dk2>
        <a:srgbClr val="36FF91"/>
      </a:dk2>
      <a:lt2>
        <a:srgbClr val="EEECE1"/>
      </a:lt2>
      <a:accent1>
        <a:srgbClr val="1CFF83"/>
      </a:accent1>
      <a:accent2>
        <a:srgbClr val="00B050"/>
      </a:accent2>
      <a:accent3>
        <a:srgbClr val="00B050"/>
      </a:accent3>
      <a:accent4>
        <a:srgbClr val="00843C"/>
      </a:accent4>
      <a:accent5>
        <a:srgbClr val="00843C"/>
      </a:accent5>
      <a:accent6>
        <a:srgbClr val="009A45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GEStP</Template>
  <TotalTime>108</TotalTime>
  <Words>645</Words>
  <Application>Microsoft Office PowerPoint</Application>
  <PresentationFormat>Προβολή στην οθόνη (4:3)</PresentationFormat>
  <Paragraphs>265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Theme4Engl</vt:lpstr>
      <vt:lpstr>Εγκλίσεις Ρήματος</vt:lpstr>
      <vt:lpstr>Εγκλίσεις Ρήματος</vt:lpstr>
      <vt:lpstr>Οριστική </vt:lpstr>
      <vt:lpstr>Οριστική: ενεργητική φωνή (-ω, α’ συζυγία) (1)</vt:lpstr>
      <vt:lpstr>Οριστική: ενεργητική φωνή (-ω, α’ συζυγία) (2)</vt:lpstr>
      <vt:lpstr>Οριστική: ενεργητική φωνή (-ώ, β’ συζυγία) (1)</vt:lpstr>
      <vt:lpstr>Οριστική: ενεργητική φωνή (-ώ, β’ συζυγία) (2)</vt:lpstr>
      <vt:lpstr>Οριστική: παθητική φωνή (-ομαι, α’ συζυγία) (1)</vt:lpstr>
      <vt:lpstr>Οριστική: παθητική φωνή (-ομαι, α’ συζυγία) (2)</vt:lpstr>
      <vt:lpstr>Οριστική: παθητική φωνή (-ιέμαι, β’ συζυγία) (1)</vt:lpstr>
      <vt:lpstr>Οριστική: παθητική φωνή (-ιέμαι, β’συζυγία)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Εγκλίσεις Ρήματος</dc:title>
  <dc:creator>user</dc:creator>
  <cp:lastModifiedBy>maria priovolou</cp:lastModifiedBy>
  <cp:revision>44</cp:revision>
  <dcterms:created xsi:type="dcterms:W3CDTF">2020-12-19T18:12:52Z</dcterms:created>
  <dcterms:modified xsi:type="dcterms:W3CDTF">2020-12-22T16:38:07Z</dcterms:modified>
</cp:coreProperties>
</file>