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Μεσαίο στυλ 2 - Έμφαση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Μεσαίο στυλ 2 - Έμφαση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AF2534-5754-4391-B909-105F5357C725}" type="datetimeFigureOut">
              <a:rPr lang="el-GR" smtClean="0"/>
              <a:pPr/>
              <a:t>22/12/2020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Γραμματική της ελληνικής γλώσσας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6DAA7A-1B27-4282-8911-C4907B968FF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285886-F68B-47D2-A2B5-3C9018B62AC6}" type="datetimeFigureOut">
              <a:rPr lang="el-GR" smtClean="0"/>
              <a:pPr/>
              <a:t>22/12/2020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Γραμματική της ελληνικής γλώσσας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E6061-8E46-438E-8E03-D2AB8C31E8E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FE6061-8E46-438E-8E03-D2AB8C31E8EB}" type="slidenum">
              <a:rPr lang="el-GR" smtClean="0"/>
              <a:pPr/>
              <a:t>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Γραμματική της ελληνικής γλώσσας</a:t>
            </a:r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3E14-44EA-4A97-B34E-0F058954210C}" type="datetime1">
              <a:rPr lang="el-GR" smtClean="0"/>
              <a:pPr/>
              <a:t>22/12/2020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Εικόνες: </a:t>
            </a:r>
            <a:r>
              <a:rPr lang="en-US" smtClean="0"/>
              <a:t>https://pixabay.com 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A2EB-9440-493E-8D82-B2A41094286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strips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F61CC-9890-4DEF-95C4-0867C837D249}" type="datetime1">
              <a:rPr lang="el-GR" smtClean="0"/>
              <a:pPr/>
              <a:t>22/12/2020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Εικόνες: </a:t>
            </a:r>
            <a:r>
              <a:rPr lang="en-US" smtClean="0"/>
              <a:t>https://pixabay.com 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A2EB-9440-493E-8D82-B2A41094286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strips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A29A0-6BB8-4B6A-9066-5C3B15D95299}" type="datetime1">
              <a:rPr lang="el-GR" smtClean="0"/>
              <a:pPr/>
              <a:t>22/12/2020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Εικόνες: </a:t>
            </a:r>
            <a:r>
              <a:rPr lang="en-US" smtClean="0"/>
              <a:t>https://pixabay.com 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A2EB-9440-493E-8D82-B2A410942863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7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  <p:transition>
    <p:strips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34650-D4CE-4BE2-B80D-3E0000D0C280}" type="datetime1">
              <a:rPr lang="el-GR" smtClean="0"/>
              <a:pPr/>
              <a:t>22/12/2020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Εικόνες: </a:t>
            </a:r>
            <a:r>
              <a:rPr lang="en-US" smtClean="0"/>
              <a:t>https://pixabay.com 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A2EB-9440-493E-8D82-B2A41094286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54A9-A865-44B1-A825-2869A20D050E}" type="datetime1">
              <a:rPr lang="el-GR" smtClean="0"/>
              <a:pPr/>
              <a:t>22/12/2020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Εικόνες: </a:t>
            </a:r>
            <a:r>
              <a:rPr lang="en-US" smtClean="0"/>
              <a:t>https://pixabay.com 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A2EB-9440-493E-8D82-B2A41094286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strips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EDC87-EC0F-4B18-B416-7D5746573B9E}" type="datetime1">
              <a:rPr lang="el-GR" smtClean="0"/>
              <a:pPr/>
              <a:t>22/12/2020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Εικόνες: </a:t>
            </a:r>
            <a:r>
              <a:rPr lang="en-US" smtClean="0"/>
              <a:t>https://pixabay.com 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A2EB-9440-493E-8D82-B2A41094286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  <p:transition>
    <p:strips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844E-A418-4010-822C-0704FC9169A7}" type="datetime1">
              <a:rPr lang="el-GR" smtClean="0"/>
              <a:pPr/>
              <a:t>22/12/2020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Εικόνες: </a:t>
            </a:r>
            <a:r>
              <a:rPr lang="en-US" smtClean="0"/>
              <a:t>https://pixabay.com 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A2EB-9440-493E-8D82-B2A41094286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strips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99B27-5B4F-4E32-BB77-0D6B9EB95E8C}" type="datetime1">
              <a:rPr lang="el-GR" smtClean="0"/>
              <a:pPr/>
              <a:t>22/12/2020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Εικόνες: </a:t>
            </a:r>
            <a:r>
              <a:rPr lang="en-US" smtClean="0"/>
              <a:t>https://pixabay.com 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A2EB-9440-493E-8D82-B2A41094286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strips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9C9E-5D66-4C39-9F28-5033DC46153E}" type="datetime1">
              <a:rPr lang="el-GR" smtClean="0"/>
              <a:pPr/>
              <a:t>22/12/2020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Εικόνες: </a:t>
            </a:r>
            <a:r>
              <a:rPr lang="en-US" smtClean="0"/>
              <a:t>https://pixabay.com 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A2EB-9440-493E-8D82-B2A41094286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strips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28D3A-01EA-4922-B927-A0897AC6DDEA}" type="datetime1">
              <a:rPr lang="el-GR" smtClean="0"/>
              <a:pPr/>
              <a:t>22/12/2020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Εικόνες: </a:t>
            </a:r>
            <a:r>
              <a:rPr lang="en-US" smtClean="0"/>
              <a:t>https://pixabay.com 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A2EB-9440-493E-8D82-B2A41094286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  <p:transition>
    <p:strips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ECD7-C896-4593-BD3C-31E1A9C847DB}" type="datetime1">
              <a:rPr lang="el-GR" smtClean="0"/>
              <a:pPr/>
              <a:t>22/12/2020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Εικόνες: </a:t>
            </a:r>
            <a:r>
              <a:rPr lang="en-US" smtClean="0"/>
              <a:t>https://pixabay.com 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A2EB-9440-493E-8D82-B2A41094286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</p:spTree>
  </p:cSld>
  <p:clrMapOvr>
    <a:masterClrMapping/>
  </p:clrMapOvr>
  <p:transition>
    <p:strips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7F69094-4C67-4BF1-B6CB-4A0D131B6FEB}" type="datetime1">
              <a:rPr lang="el-GR" smtClean="0"/>
              <a:pPr/>
              <a:t>22/12/2020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Εικόνες: </a:t>
            </a:r>
            <a:r>
              <a:rPr lang="en-US" smtClean="0"/>
              <a:t>https://pixabay.com 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D1BA2EB-9440-493E-8D82-B2A41094286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strips dir="ru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pixabay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latin typeface="+mn-lt"/>
              </a:rPr>
              <a:t>Εγκλίσεις Ρήματος</a:t>
            </a:r>
            <a:endParaRPr lang="el-GR" dirty="0">
              <a:latin typeface="+mn-lt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Όνομα Εκπαιδευτικού</a:t>
            </a:r>
          </a:p>
          <a:p>
            <a:r>
              <a:rPr lang="el-GR" dirty="0" smtClean="0"/>
              <a:t>Σχολείο</a:t>
            </a:r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Εικόνες: </a:t>
            </a:r>
            <a:r>
              <a:rPr lang="en-US" sz="1400" smtClean="0">
                <a:solidFill>
                  <a:schemeClr val="tx1"/>
                </a:solidFill>
              </a:rPr>
              <a:t>https://pixabay.com </a:t>
            </a:r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5" name="4 - Εικόνα" descr="dove-41260_64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404664"/>
            <a:ext cx="1628769" cy="2047868"/>
          </a:xfrm>
          <a:prstGeom prst="rect">
            <a:avLst/>
          </a:prstGeom>
        </p:spPr>
      </p:pic>
      <p:pic>
        <p:nvPicPr>
          <p:cNvPr id="6" name="5 - Εικόνα" descr="grammatikh.png"/>
          <p:cNvPicPr>
            <a:picLocks noGrp="1" noChangeAspect="1"/>
          </p:cNvPicPr>
          <p:nvPr isPhoto="1"/>
        </p:nvPicPr>
        <p:blipFill>
          <a:blip r:embed="rId4" cstate="print">
            <a:lum/>
          </a:blip>
          <a:stretch>
            <a:fillRect/>
          </a:stretch>
        </p:blipFill>
        <p:spPr>
          <a:xfrm>
            <a:off x="6300192" y="3933056"/>
            <a:ext cx="2446551" cy="11604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67546" y="2060848"/>
          <a:ext cx="8568950" cy="410445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38016"/>
                <a:gridCol w="1723228"/>
                <a:gridCol w="1534224"/>
                <a:gridCol w="1727019"/>
                <a:gridCol w="2046463"/>
              </a:tblGrid>
              <a:tr h="890122">
                <a:tc>
                  <a:txBody>
                    <a:bodyPr/>
                    <a:lstStyle/>
                    <a:p>
                      <a:r>
                        <a:rPr lang="el-GR" dirty="0" smtClean="0"/>
                        <a:t>Ενεστώτας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Παρατατικός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Αόριστος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Εξακολουθητικός</a:t>
                      </a:r>
                      <a:r>
                        <a:rPr lang="el-GR" baseline="0" dirty="0" smtClean="0"/>
                        <a:t> Μέλλοντας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Στιγμιαίος</a:t>
                      </a:r>
                      <a:r>
                        <a:rPr lang="el-GR" baseline="0" dirty="0" smtClean="0"/>
                        <a:t> Μέλλοντας</a:t>
                      </a:r>
                      <a:endParaRPr lang="el-GR" dirty="0"/>
                    </a:p>
                  </a:txBody>
                  <a:tcPr/>
                </a:tc>
              </a:tr>
              <a:tr h="360994"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Αγαπιέμαι</a:t>
                      </a:r>
                      <a:endParaRPr lang="el-G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Αγαπιόμουν</a:t>
                      </a:r>
                      <a:endParaRPr lang="el-G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Αγαπήθηκα</a:t>
                      </a:r>
                      <a:endParaRPr lang="el-G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Θα αγαπιέμαι</a:t>
                      </a:r>
                      <a:endParaRPr lang="el-G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Θα αγαπηθώ</a:t>
                      </a:r>
                      <a:endParaRPr lang="el-GR" sz="1700" dirty="0"/>
                    </a:p>
                  </a:txBody>
                  <a:tcPr/>
                </a:tc>
              </a:tr>
              <a:tr h="623086"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Αγαπιέσαι</a:t>
                      </a:r>
                      <a:endParaRPr lang="el-G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Αγαπιόσουν</a:t>
                      </a:r>
                      <a:endParaRPr lang="el-G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Αγαπήθηκες</a:t>
                      </a:r>
                      <a:endParaRPr lang="el-G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Θα αγαπιέσαι</a:t>
                      </a:r>
                      <a:endParaRPr lang="el-G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Θα</a:t>
                      </a:r>
                      <a:r>
                        <a:rPr lang="el-GR" sz="1700" baseline="0" dirty="0" smtClean="0"/>
                        <a:t> αγαπηθείς</a:t>
                      </a:r>
                      <a:endParaRPr lang="el-GR" sz="1700" dirty="0"/>
                    </a:p>
                  </a:txBody>
                  <a:tcPr/>
                </a:tc>
              </a:tr>
              <a:tr h="360994"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Αγαπιέται</a:t>
                      </a:r>
                      <a:endParaRPr lang="el-G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Αγαπιόταν</a:t>
                      </a:r>
                      <a:endParaRPr lang="el-G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Αγαπήθηκε</a:t>
                      </a:r>
                      <a:endParaRPr lang="el-G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Θα αγαπιέται</a:t>
                      </a:r>
                      <a:endParaRPr lang="el-G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Θα αγαπηθεί</a:t>
                      </a:r>
                      <a:endParaRPr lang="el-GR" sz="1700" dirty="0"/>
                    </a:p>
                  </a:txBody>
                  <a:tcPr/>
                </a:tc>
              </a:tr>
              <a:tr h="623086"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Αγαπιόμαστε</a:t>
                      </a:r>
                      <a:endParaRPr lang="el-G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Αγαπιόμασταν</a:t>
                      </a:r>
                      <a:endParaRPr lang="el-G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Αγαπηθήκαμε</a:t>
                      </a:r>
                      <a:endParaRPr lang="el-G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Θα αγαπιόμαστε</a:t>
                      </a:r>
                      <a:endParaRPr lang="el-G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Θα αγαπηθούμε</a:t>
                      </a:r>
                      <a:endParaRPr lang="el-GR" sz="1700" dirty="0"/>
                    </a:p>
                  </a:txBody>
                  <a:tcPr/>
                </a:tc>
              </a:tr>
              <a:tr h="623086"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Αγαπιέστε</a:t>
                      </a:r>
                      <a:endParaRPr lang="el-G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Αγαπιόσασταν</a:t>
                      </a:r>
                      <a:endParaRPr lang="el-G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Αγαπηθήκατε</a:t>
                      </a:r>
                      <a:endParaRPr lang="el-G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Θα αγαπιέστε</a:t>
                      </a:r>
                      <a:endParaRPr lang="el-G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Θα αγαπηθείτε</a:t>
                      </a:r>
                      <a:endParaRPr lang="el-GR" sz="1700" dirty="0"/>
                    </a:p>
                  </a:txBody>
                  <a:tcPr/>
                </a:tc>
              </a:tr>
              <a:tr h="623086"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Αγαπιούνται</a:t>
                      </a:r>
                      <a:endParaRPr lang="el-G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αγαπιούνταν</a:t>
                      </a:r>
                      <a:endParaRPr lang="el-G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αγαπήθηκαν</a:t>
                      </a:r>
                      <a:endParaRPr lang="el-G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Θα αγαπιούνται</a:t>
                      </a:r>
                      <a:endParaRPr lang="el-G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700" dirty="0" smtClean="0"/>
                        <a:t>Θα αγαπηθούν</a:t>
                      </a:r>
                      <a:endParaRPr lang="el-GR" sz="1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200" dirty="0" smtClean="0">
                <a:solidFill>
                  <a:schemeClr val="tx1"/>
                </a:solidFill>
              </a:rPr>
              <a:t>Εικόνες:</a:t>
            </a:r>
          </a:p>
          <a:p>
            <a:r>
              <a:rPr lang="el-GR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https://pixabay.com 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Οριστική: παθητική φωνή (-</a:t>
            </a:r>
            <a:r>
              <a:rPr lang="el-GR" dirty="0" err="1" smtClean="0"/>
              <a:t>ιέμαι</a:t>
            </a:r>
            <a:r>
              <a:rPr lang="el-GR" dirty="0" smtClean="0"/>
              <a:t>, β’</a:t>
            </a:r>
            <a:r>
              <a:rPr lang="en-US" dirty="0" smtClean="0"/>
              <a:t> </a:t>
            </a:r>
            <a:r>
              <a:rPr lang="el-GR" dirty="0" smtClean="0"/>
              <a:t>συζυγία) (1)</a:t>
            </a:r>
            <a:endParaRPr lang="el-GR" dirty="0"/>
          </a:p>
        </p:txBody>
      </p:sp>
      <p:pic>
        <p:nvPicPr>
          <p:cNvPr id="6" name="5 - Εικόνα" descr="grammatikh.pn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7308304" y="1090556"/>
            <a:ext cx="1590256" cy="7542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755576" y="2746946"/>
          <a:ext cx="7732911" cy="298631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577637"/>
                <a:gridCol w="2577637"/>
                <a:gridCol w="2577637"/>
              </a:tblGrid>
              <a:tr h="667154">
                <a:tc>
                  <a:txBody>
                    <a:bodyPr/>
                    <a:lstStyle/>
                    <a:p>
                      <a:r>
                        <a:rPr lang="el-GR" dirty="0" smtClean="0"/>
                        <a:t>Παρακείμενος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Υπερσυντέλικος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Συντελεσμένος</a:t>
                      </a:r>
                      <a:r>
                        <a:rPr lang="el-GR" baseline="0" dirty="0" smtClean="0"/>
                        <a:t> Μέλλοντας</a:t>
                      </a:r>
                      <a:endParaRPr lang="el-GR" dirty="0"/>
                    </a:p>
                  </a:txBody>
                  <a:tcPr/>
                </a:tc>
              </a:tr>
              <a:tr h="386526">
                <a:tc>
                  <a:txBody>
                    <a:bodyPr/>
                    <a:lstStyle/>
                    <a:p>
                      <a:r>
                        <a:rPr lang="el-GR" dirty="0" smtClean="0"/>
                        <a:t>Έχω αγαπηθεί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Είχα αγαπηθεί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έχω αγαπηθεί</a:t>
                      </a:r>
                      <a:endParaRPr lang="el-GR" dirty="0"/>
                    </a:p>
                  </a:txBody>
                  <a:tcPr/>
                </a:tc>
              </a:tr>
              <a:tr h="386526">
                <a:tc>
                  <a:txBody>
                    <a:bodyPr/>
                    <a:lstStyle/>
                    <a:p>
                      <a:r>
                        <a:rPr lang="el-GR" dirty="0" smtClean="0"/>
                        <a:t>Έχεις αγαπηθεί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Είχες αγαπηθεί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έχεις αγαπηθεί</a:t>
                      </a:r>
                      <a:endParaRPr lang="el-GR" dirty="0"/>
                    </a:p>
                  </a:txBody>
                  <a:tcPr/>
                </a:tc>
              </a:tr>
              <a:tr h="386526">
                <a:tc>
                  <a:txBody>
                    <a:bodyPr/>
                    <a:lstStyle/>
                    <a:p>
                      <a:r>
                        <a:rPr lang="el-GR" dirty="0" smtClean="0"/>
                        <a:t>Έχει αγαπηθεί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Είχε αγαπηθεί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</a:t>
                      </a:r>
                      <a:r>
                        <a:rPr lang="el-GR" baseline="0" dirty="0" smtClean="0"/>
                        <a:t> έχει </a:t>
                      </a:r>
                      <a:r>
                        <a:rPr lang="el-GR" dirty="0" smtClean="0"/>
                        <a:t>αγαπηθεί</a:t>
                      </a:r>
                      <a:endParaRPr lang="el-GR" dirty="0"/>
                    </a:p>
                  </a:txBody>
                  <a:tcPr/>
                </a:tc>
              </a:tr>
              <a:tr h="386526">
                <a:tc>
                  <a:txBody>
                    <a:bodyPr/>
                    <a:lstStyle/>
                    <a:p>
                      <a:r>
                        <a:rPr lang="el-GR" dirty="0" smtClean="0"/>
                        <a:t>Έχουμε αγαπηθεί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Είχαμε αγαπηθεί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έχουμε αγαπηθεί</a:t>
                      </a:r>
                      <a:endParaRPr lang="el-GR" dirty="0"/>
                    </a:p>
                  </a:txBody>
                  <a:tcPr/>
                </a:tc>
              </a:tr>
              <a:tr h="386526">
                <a:tc>
                  <a:txBody>
                    <a:bodyPr/>
                    <a:lstStyle/>
                    <a:p>
                      <a:r>
                        <a:rPr lang="el-GR" dirty="0" smtClean="0"/>
                        <a:t>Έχετε αγαπηθεί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Είχατε αγαπηθεί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έχετε αγαπηθεί</a:t>
                      </a:r>
                      <a:endParaRPr lang="el-GR" dirty="0"/>
                    </a:p>
                  </a:txBody>
                  <a:tcPr/>
                </a:tc>
              </a:tr>
              <a:tr h="386526">
                <a:tc>
                  <a:txBody>
                    <a:bodyPr/>
                    <a:lstStyle/>
                    <a:p>
                      <a:r>
                        <a:rPr lang="el-GR" dirty="0" smtClean="0"/>
                        <a:t>Έχουν αγαπηθεί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Είχαν αγαπηθεί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έχουν</a:t>
                      </a:r>
                      <a:r>
                        <a:rPr lang="el-GR" baseline="0" dirty="0" smtClean="0"/>
                        <a:t>  </a:t>
                      </a:r>
                      <a:r>
                        <a:rPr lang="el-GR" dirty="0" smtClean="0"/>
                        <a:t>αγαπηθεί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200" dirty="0" smtClean="0">
                <a:solidFill>
                  <a:schemeClr val="tx1"/>
                </a:solidFill>
              </a:rPr>
              <a:t>Εικόνες:</a:t>
            </a:r>
          </a:p>
          <a:p>
            <a:r>
              <a:rPr lang="el-GR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https://pixabay.com 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Οριστική: παθητική φωνή (-</a:t>
            </a:r>
            <a:r>
              <a:rPr lang="el-GR" dirty="0" err="1" smtClean="0"/>
              <a:t>ιέμαι</a:t>
            </a:r>
            <a:r>
              <a:rPr lang="el-GR" dirty="0" smtClean="0"/>
              <a:t>, </a:t>
            </a:r>
            <a:r>
              <a:rPr lang="el-GR" dirty="0" err="1" smtClean="0"/>
              <a:t>β’συζυγία</a:t>
            </a:r>
            <a:r>
              <a:rPr lang="el-GR" dirty="0" smtClean="0"/>
              <a:t>) (2)</a:t>
            </a:r>
            <a:endParaRPr lang="el-GR" dirty="0"/>
          </a:p>
        </p:txBody>
      </p:sp>
      <p:pic>
        <p:nvPicPr>
          <p:cNvPr id="6" name="5 - Εικόνα" descr="grammatikh.pn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7308304" y="980728"/>
            <a:ext cx="1590256" cy="7542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2800" dirty="0" smtClean="0">
                <a:solidFill>
                  <a:srgbClr val="FF0000"/>
                </a:solidFill>
              </a:rPr>
              <a:t>Το ρήμα στα νέα ελληνικά έχει τρεις (3) βασικές εγκλίσεις</a:t>
            </a:r>
          </a:p>
          <a:p>
            <a:pPr algn="just"/>
            <a:r>
              <a:rPr lang="el-GR" sz="2800" dirty="0" smtClean="0">
                <a:solidFill>
                  <a:srgbClr val="FF0000"/>
                </a:solidFill>
              </a:rPr>
              <a:t>Οι τρεις εγκλίσεις του ρήματος είναι </a:t>
            </a:r>
            <a:r>
              <a:rPr lang="el-GR" sz="2800" b="1" u="sng" dirty="0" smtClean="0">
                <a:solidFill>
                  <a:srgbClr val="FF0000"/>
                </a:solidFill>
              </a:rPr>
              <a:t>η Οριστική, η Υποτακτική και η Προστακτική</a:t>
            </a:r>
            <a:endParaRPr lang="el-GR" sz="2800" b="1" u="sng" dirty="0">
              <a:solidFill>
                <a:srgbClr val="FF0000"/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200" dirty="0" smtClean="0">
                <a:solidFill>
                  <a:schemeClr val="tx1"/>
                </a:solidFill>
              </a:rPr>
              <a:t>Εικόνες:</a:t>
            </a:r>
          </a:p>
          <a:p>
            <a:r>
              <a:rPr lang="en-US" sz="1200" dirty="0" smtClean="0">
                <a:solidFill>
                  <a:schemeClr val="tx1"/>
                </a:solidFill>
                <a:hlinkClick r:id="rId2"/>
              </a:rPr>
              <a:t>https://pixabay.com</a:t>
            </a:r>
            <a:endParaRPr lang="en-US" sz="1200" dirty="0" smtClean="0">
              <a:solidFill>
                <a:schemeClr val="tx1"/>
              </a:solidFill>
            </a:endParaRPr>
          </a:p>
          <a:p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Εγκλίσεις Ρήματος</a:t>
            </a:r>
            <a:endParaRPr lang="el-GR" dirty="0"/>
          </a:p>
        </p:txBody>
      </p:sp>
      <p:pic>
        <p:nvPicPr>
          <p:cNvPr id="5" name="4 - Εικόνα" descr="grammatikh.png"/>
          <p:cNvPicPr>
            <a:picLocks noGrp="1" noChangeAspect="1"/>
          </p:cNvPicPr>
          <p:nvPr isPhoto="1"/>
        </p:nvPicPr>
        <p:blipFill>
          <a:blip r:embed="rId3" cstate="print">
            <a:lum/>
          </a:blip>
          <a:stretch>
            <a:fillRect/>
          </a:stretch>
        </p:blipFill>
        <p:spPr>
          <a:xfrm>
            <a:off x="7308304" y="980728"/>
            <a:ext cx="1590256" cy="7542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smtClean="0">
                <a:solidFill>
                  <a:srgbClr val="FF0000"/>
                </a:solidFill>
              </a:rPr>
              <a:t>Η Οριστική δηλώνει κάτι που είναι πραγματικό, κάτι που συμβαίνει στ’ αλήθεια.</a:t>
            </a:r>
          </a:p>
          <a:p>
            <a:pPr algn="just"/>
            <a:r>
              <a:rPr lang="el-GR" dirty="0" smtClean="0">
                <a:solidFill>
                  <a:srgbClr val="FF0000"/>
                </a:solidFill>
              </a:rPr>
              <a:t>Η Οριστική έχει όλους τους χρόνους στην Ενεργητική και στην Παθητική Φωνή</a:t>
            </a:r>
          </a:p>
          <a:p>
            <a:pPr algn="just"/>
            <a:r>
              <a:rPr lang="el-GR" dirty="0" smtClean="0">
                <a:solidFill>
                  <a:srgbClr val="FF0000"/>
                </a:solidFill>
              </a:rPr>
              <a:t>Οι χρόνοι της Οριστικής είναι: </a:t>
            </a:r>
            <a:r>
              <a:rPr lang="el-GR" b="1" u="sng" dirty="0" smtClean="0">
                <a:solidFill>
                  <a:srgbClr val="FF0000"/>
                </a:solidFill>
              </a:rPr>
              <a:t>Ενεστώτας, Παρατατικός, Αόριστος, Εξακολουθητικός Μέλλοντας, Στιγμιαίος Μέλλοντας, Παρακείμενος, Υπερσυντέλικος, Συντελεσμένος Μέλλοντας.</a:t>
            </a:r>
            <a:endParaRPr lang="el-GR" b="1" u="sng" dirty="0">
              <a:solidFill>
                <a:srgbClr val="FF0000"/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200" dirty="0" smtClean="0">
                <a:solidFill>
                  <a:schemeClr val="tx1"/>
                </a:solidFill>
              </a:rPr>
              <a:t>Εικόνες: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l-GR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https://pixabay.com 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Οριστική </a:t>
            </a:r>
            <a:endParaRPr lang="el-GR" dirty="0"/>
          </a:p>
        </p:txBody>
      </p:sp>
      <p:pic>
        <p:nvPicPr>
          <p:cNvPr id="5" name="4 - Εικόνα" descr="grammatikh.pn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7308304" y="980728"/>
            <a:ext cx="1590256" cy="7542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872067" y="2214555"/>
            <a:ext cx="7408333" cy="3143272"/>
          </a:xfrm>
        </p:spPr>
        <p:txBody>
          <a:bodyPr/>
          <a:lstStyle/>
          <a:p>
            <a:pPr>
              <a:buNone/>
            </a:pPr>
            <a:endParaRPr lang="el-GR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200" dirty="0" smtClean="0">
                <a:solidFill>
                  <a:schemeClr val="tx1"/>
                </a:solidFill>
              </a:rPr>
              <a:t>Εικόνες: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l-GR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https://pixabay.com 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Οριστική: ενεργητική φωνή (-ω, α’ συζυγία) (1)</a:t>
            </a:r>
            <a:endParaRPr lang="el-GR" dirty="0"/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611560" y="2420888"/>
          <a:ext cx="7891241" cy="373586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78248"/>
                <a:gridCol w="1578248"/>
                <a:gridCol w="1282358"/>
                <a:gridCol w="1874139"/>
                <a:gridCol w="1578248"/>
              </a:tblGrid>
              <a:tr h="1221312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Ενεστώτας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Παρατατικός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Αόριστος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Εξακολουθητικός</a:t>
                      </a:r>
                      <a:r>
                        <a:rPr lang="el-GR" baseline="0" dirty="0" smtClean="0"/>
                        <a:t> Μέλλοντας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Στιγμιαίος Μέλλοντας</a:t>
                      </a:r>
                      <a:endParaRPr lang="el-GR" dirty="0"/>
                    </a:p>
                  </a:txBody>
                  <a:tcPr/>
                </a:tc>
              </a:tr>
              <a:tr h="375788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τρέχω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Έτρεχα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Έτρεξα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Θα τρέχω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Θα τρέξω</a:t>
                      </a:r>
                      <a:endParaRPr lang="el-GR" dirty="0"/>
                    </a:p>
                  </a:txBody>
                  <a:tcPr/>
                </a:tc>
              </a:tr>
              <a:tr h="375788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Τρέχεις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Έτρεχες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Έτρεξες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Θα</a:t>
                      </a:r>
                      <a:r>
                        <a:rPr lang="el-GR" baseline="0" dirty="0" smtClean="0"/>
                        <a:t> τρέχεις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Θα τρέξεις</a:t>
                      </a:r>
                      <a:endParaRPr lang="el-GR" dirty="0"/>
                    </a:p>
                  </a:txBody>
                  <a:tcPr/>
                </a:tc>
              </a:tr>
              <a:tr h="375788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τρέχει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Έτρεχε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Έτρεξε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Θα τρέχει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Θα τρέξει</a:t>
                      </a:r>
                      <a:endParaRPr lang="el-GR" dirty="0"/>
                    </a:p>
                  </a:txBody>
                  <a:tcPr/>
                </a:tc>
              </a:tr>
              <a:tr h="635615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τρέχουμε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Τρέχαμε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Τρέξαμε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Θα τρέχουμε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Θα τρέξουμε</a:t>
                      </a:r>
                      <a:endParaRPr lang="el-GR" dirty="0"/>
                    </a:p>
                  </a:txBody>
                  <a:tcPr/>
                </a:tc>
              </a:tr>
              <a:tr h="375788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τρέχετε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Τρέχατε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Τρέξατε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Θα τρέχετε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Θα τρέξετε</a:t>
                      </a:r>
                      <a:endParaRPr lang="el-GR" dirty="0"/>
                    </a:p>
                  </a:txBody>
                  <a:tcPr/>
                </a:tc>
              </a:tr>
              <a:tr h="375788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τρέχουν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έτρεχαν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έτρεξαν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Θα τρέχουν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Θα τρέξουν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5 - Εικόνα" descr="grammatikh.pn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7308304" y="980728"/>
            <a:ext cx="1590256" cy="7542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871538" y="2569224"/>
          <a:ext cx="7408863" cy="28600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69621"/>
                <a:gridCol w="2469621"/>
                <a:gridCol w="2469621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Παρακείμενος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Υπερσυντέλικος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Συντελεσμένος Μέλλοντας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Έχω τρέξει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Είχα τρέξει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έχω τρέξει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Έχεις τρέξει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Είχες τρέξει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</a:t>
                      </a:r>
                      <a:r>
                        <a:rPr lang="el-GR" baseline="0" dirty="0" smtClean="0"/>
                        <a:t> έχεις </a:t>
                      </a:r>
                      <a:r>
                        <a:rPr lang="el-GR" dirty="0" smtClean="0"/>
                        <a:t>τρέξει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Έχει</a:t>
                      </a:r>
                      <a:r>
                        <a:rPr lang="el-GR" baseline="0" dirty="0" smtClean="0"/>
                        <a:t> τρέξει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Είχε τρέξει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έχει τρέξει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Έχουμε</a:t>
                      </a:r>
                      <a:r>
                        <a:rPr lang="el-GR" baseline="0" dirty="0" smtClean="0"/>
                        <a:t> τρέξει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Είχαμε</a:t>
                      </a:r>
                      <a:r>
                        <a:rPr lang="el-GR" baseline="0" dirty="0" smtClean="0"/>
                        <a:t> </a:t>
                      </a:r>
                      <a:r>
                        <a:rPr lang="el-GR" dirty="0" smtClean="0"/>
                        <a:t>τρέξει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έχουμε τρέξει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Έχετε τρέξει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Είχατε τρέξει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έχετε τρέξει</a:t>
                      </a:r>
                      <a:endParaRPr lang="el-GR" dirty="0"/>
                    </a:p>
                  </a:txBody>
                  <a:tcPr/>
                </a:tc>
              </a:tr>
              <a:tr h="260046">
                <a:tc>
                  <a:txBody>
                    <a:bodyPr/>
                    <a:lstStyle/>
                    <a:p>
                      <a:r>
                        <a:rPr lang="el-GR" dirty="0" smtClean="0"/>
                        <a:t>Έχουν τρέξει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Είχαν τρέξει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έχουν τρέξει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200" dirty="0" smtClean="0">
                <a:solidFill>
                  <a:schemeClr val="tx1"/>
                </a:solidFill>
              </a:rPr>
              <a:t>Εικόνες: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l-GR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https://pixabay.com </a:t>
            </a: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Οριστική: ενεργητική φωνή (-ω, α’ συζυγία) (2)</a:t>
            </a:r>
            <a:endParaRPr lang="el-GR" dirty="0"/>
          </a:p>
        </p:txBody>
      </p:sp>
      <p:pic>
        <p:nvPicPr>
          <p:cNvPr id="6" name="5 - Εικόνα" descr="grammatikh.pn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7308304" y="980728"/>
            <a:ext cx="1590256" cy="7542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857224" y="2306312"/>
          <a:ext cx="7408860" cy="390877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481772"/>
                <a:gridCol w="1481772"/>
                <a:gridCol w="1481772"/>
                <a:gridCol w="1481772"/>
                <a:gridCol w="1481772"/>
              </a:tblGrid>
              <a:tr h="977193">
                <a:tc>
                  <a:txBody>
                    <a:bodyPr/>
                    <a:lstStyle/>
                    <a:p>
                      <a:r>
                        <a:rPr lang="el-GR" dirty="0" smtClean="0"/>
                        <a:t>Ενεστώτας</a:t>
                      </a:r>
                      <a:r>
                        <a:rPr lang="el-GR" baseline="0" dirty="0" smtClean="0"/>
                        <a:t>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Παρατατικός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Αόριστος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Εξακολουθητικός</a:t>
                      </a:r>
                      <a:r>
                        <a:rPr lang="el-GR" baseline="0" dirty="0" smtClean="0"/>
                        <a:t> Μέλλοντας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Στιγμιαίος</a:t>
                      </a:r>
                      <a:r>
                        <a:rPr lang="el-GR" baseline="0" dirty="0" smtClean="0"/>
                        <a:t> Μέλλοντας</a:t>
                      </a:r>
                      <a:endParaRPr lang="el-GR" dirty="0"/>
                    </a:p>
                  </a:txBody>
                  <a:tcPr/>
                </a:tc>
              </a:tr>
              <a:tr h="390877">
                <a:tc>
                  <a:txBody>
                    <a:bodyPr/>
                    <a:lstStyle/>
                    <a:p>
                      <a:r>
                        <a:rPr lang="el-GR" dirty="0" smtClean="0"/>
                        <a:t>Περνώ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Περνούσα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Πέρασα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περνώ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περάσω</a:t>
                      </a:r>
                      <a:endParaRPr lang="el-GR" dirty="0"/>
                    </a:p>
                  </a:txBody>
                  <a:tcPr/>
                </a:tc>
              </a:tr>
              <a:tr h="390877">
                <a:tc>
                  <a:txBody>
                    <a:bodyPr/>
                    <a:lstStyle/>
                    <a:p>
                      <a:r>
                        <a:rPr lang="el-GR" dirty="0" smtClean="0"/>
                        <a:t>Περνάς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Περνούσες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Πέρασες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περνάς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περάσεις</a:t>
                      </a:r>
                      <a:endParaRPr lang="el-GR" dirty="0"/>
                    </a:p>
                  </a:txBody>
                  <a:tcPr/>
                </a:tc>
              </a:tr>
              <a:tr h="390877">
                <a:tc>
                  <a:txBody>
                    <a:bodyPr/>
                    <a:lstStyle/>
                    <a:p>
                      <a:r>
                        <a:rPr lang="el-GR" dirty="0" smtClean="0"/>
                        <a:t>Περνά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Περνούσε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Πέρασε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περνά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περάσει</a:t>
                      </a:r>
                      <a:endParaRPr lang="el-GR" dirty="0"/>
                    </a:p>
                  </a:txBody>
                  <a:tcPr/>
                </a:tc>
              </a:tr>
              <a:tr h="684035">
                <a:tc>
                  <a:txBody>
                    <a:bodyPr/>
                    <a:lstStyle/>
                    <a:p>
                      <a:r>
                        <a:rPr lang="el-GR" dirty="0" smtClean="0"/>
                        <a:t>Περνάμε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Περνούσαμε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Περάσαμε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περνάμε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περάσουμε</a:t>
                      </a:r>
                      <a:endParaRPr lang="el-GR" dirty="0"/>
                    </a:p>
                  </a:txBody>
                  <a:tcPr/>
                </a:tc>
              </a:tr>
              <a:tr h="390877">
                <a:tc>
                  <a:txBody>
                    <a:bodyPr/>
                    <a:lstStyle/>
                    <a:p>
                      <a:r>
                        <a:rPr lang="el-GR" dirty="0" smtClean="0"/>
                        <a:t>Περνάτε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Περνούσατε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Περάσατε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περνάτε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περάσετε</a:t>
                      </a:r>
                      <a:endParaRPr lang="el-GR" dirty="0"/>
                    </a:p>
                  </a:txBody>
                  <a:tcPr/>
                </a:tc>
              </a:tr>
              <a:tr h="684035">
                <a:tc>
                  <a:txBody>
                    <a:bodyPr/>
                    <a:lstStyle/>
                    <a:p>
                      <a:r>
                        <a:rPr lang="el-GR" dirty="0" smtClean="0"/>
                        <a:t>περνούν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περνούσαν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πέρασαν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περνούν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περάσουν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200" dirty="0" smtClean="0">
                <a:solidFill>
                  <a:schemeClr val="tx1"/>
                </a:solidFill>
              </a:rPr>
              <a:t>Εικόνες: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l-GR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https://pixabay.com 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Οριστική: ενεργητική φωνή (-ώ, β’ συζυγία) (1)</a:t>
            </a:r>
            <a:endParaRPr lang="el-GR" dirty="0"/>
          </a:p>
        </p:txBody>
      </p:sp>
      <p:pic>
        <p:nvPicPr>
          <p:cNvPr id="6" name="5 - Εικόνα" descr="grammatikh.pn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7308304" y="980728"/>
            <a:ext cx="1590256" cy="7542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871538" y="2674938"/>
          <a:ext cx="7408863" cy="28651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69621"/>
                <a:gridCol w="2469621"/>
                <a:gridCol w="2469621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Παρακείμενος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Υπερσυντέλικος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Συντελεσμένος</a:t>
                      </a:r>
                      <a:r>
                        <a:rPr lang="el-GR" baseline="0" dirty="0" smtClean="0"/>
                        <a:t> Μέλλοντας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Έχω περάσει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Είχα περάσει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έχω περάσει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Έχεις περάσει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Είχες</a:t>
                      </a:r>
                      <a:r>
                        <a:rPr lang="el-GR" baseline="0" dirty="0" smtClean="0"/>
                        <a:t> </a:t>
                      </a:r>
                      <a:r>
                        <a:rPr lang="el-GR" dirty="0" smtClean="0"/>
                        <a:t>περάσει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έχεις περάσει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Έχει περάσει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Είχε περάσει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έχει περάσει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Έχουμε περάσει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Είχαμε περάσει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έχουμε</a:t>
                      </a:r>
                      <a:r>
                        <a:rPr lang="el-GR" baseline="0" dirty="0" smtClean="0"/>
                        <a:t> </a:t>
                      </a:r>
                      <a:r>
                        <a:rPr lang="el-GR" dirty="0" smtClean="0"/>
                        <a:t>περάσει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Έχετε περάσει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Είχατε περάσει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έχετε περάσει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Έχουν περάσει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Είχαν περάσει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έχουν περάσει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200" dirty="0" smtClean="0">
                <a:solidFill>
                  <a:schemeClr val="tx1"/>
                </a:solidFill>
              </a:rPr>
              <a:t>Εικόνες: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l-GR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https://pixabay.com 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Οριστική: ενεργητική φωνή (-ώ, β’ συζυγία) (2)</a:t>
            </a:r>
            <a:endParaRPr lang="el-GR" dirty="0"/>
          </a:p>
        </p:txBody>
      </p:sp>
      <p:pic>
        <p:nvPicPr>
          <p:cNvPr id="6" name="5 - Εικόνα" descr="grammatikh.pn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7308304" y="980728"/>
            <a:ext cx="1590256" cy="7542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714348" y="1571612"/>
          <a:ext cx="8072493" cy="50292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14512"/>
                <a:gridCol w="1745757"/>
                <a:gridCol w="1537408"/>
                <a:gridCol w="1537408"/>
                <a:gridCol w="1537408"/>
              </a:tblGrid>
              <a:tr h="831279">
                <a:tc>
                  <a:txBody>
                    <a:bodyPr/>
                    <a:lstStyle/>
                    <a:p>
                      <a:r>
                        <a:rPr lang="el-GR" dirty="0" smtClean="0"/>
                        <a:t>Ενεστώτας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Παρατατικός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Αόριστος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Εξακολουθητικός Μέλλοντας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Στιγμιαίος</a:t>
                      </a:r>
                      <a:r>
                        <a:rPr lang="el-GR" baseline="0" dirty="0" smtClean="0"/>
                        <a:t> Μέλλοντας</a:t>
                      </a:r>
                      <a:endParaRPr lang="el-GR" dirty="0"/>
                    </a:p>
                  </a:txBody>
                  <a:tcPr/>
                </a:tc>
              </a:tr>
              <a:tr h="581895">
                <a:tc>
                  <a:txBody>
                    <a:bodyPr/>
                    <a:lstStyle/>
                    <a:p>
                      <a:r>
                        <a:rPr lang="el-GR" dirty="0" smtClean="0"/>
                        <a:t>ετοιμάζομαι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ετοιμαζόμουν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ετοιμάστηκα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ετοιμάζομαι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ετοιμαστώ</a:t>
                      </a:r>
                      <a:endParaRPr lang="el-GR" dirty="0"/>
                    </a:p>
                  </a:txBody>
                  <a:tcPr/>
                </a:tc>
              </a:tr>
              <a:tr h="581895">
                <a:tc>
                  <a:txBody>
                    <a:bodyPr/>
                    <a:lstStyle/>
                    <a:p>
                      <a:r>
                        <a:rPr lang="el-GR" dirty="0" smtClean="0"/>
                        <a:t>ετοιμάζεσαι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ετοιμαζόσουν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ετοιμάστηκες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ετοιμάζεσαι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ετοιμαστείς</a:t>
                      </a:r>
                      <a:endParaRPr lang="el-GR" dirty="0"/>
                    </a:p>
                  </a:txBody>
                  <a:tcPr/>
                </a:tc>
              </a:tr>
              <a:tr h="581895">
                <a:tc>
                  <a:txBody>
                    <a:bodyPr/>
                    <a:lstStyle/>
                    <a:p>
                      <a:r>
                        <a:rPr lang="el-GR" dirty="0" smtClean="0"/>
                        <a:t>ετοιμάζεται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ετοιμαζόταν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ετοιμάστηκε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</a:t>
                      </a:r>
                      <a:r>
                        <a:rPr lang="el-GR" baseline="0" dirty="0" smtClean="0"/>
                        <a:t> ετοιμάζεται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ετοιμαστεί</a:t>
                      </a:r>
                      <a:endParaRPr lang="el-GR" dirty="0"/>
                    </a:p>
                  </a:txBody>
                  <a:tcPr/>
                </a:tc>
              </a:tr>
              <a:tr h="831279">
                <a:tc>
                  <a:txBody>
                    <a:bodyPr/>
                    <a:lstStyle/>
                    <a:p>
                      <a:r>
                        <a:rPr lang="el-GR" dirty="0" smtClean="0"/>
                        <a:t>ετοιμαζόμαστε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ετοιμαζόμασταν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ετοιμαστήκαμε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ετοιμαζόμαστε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ετοιμαστούμε</a:t>
                      </a:r>
                      <a:endParaRPr lang="el-GR" dirty="0"/>
                    </a:p>
                  </a:txBody>
                  <a:tcPr/>
                </a:tc>
              </a:tr>
              <a:tr h="581895">
                <a:tc>
                  <a:txBody>
                    <a:bodyPr/>
                    <a:lstStyle/>
                    <a:p>
                      <a:r>
                        <a:rPr lang="el-GR" dirty="0" smtClean="0"/>
                        <a:t>ετοιμάζεστε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ετοιμαζόσασταν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ετοιμαστήκατε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ετοιμάζεστε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ετοιμαστείτε</a:t>
                      </a:r>
                      <a:endParaRPr lang="el-GR" dirty="0"/>
                    </a:p>
                  </a:txBody>
                  <a:tcPr/>
                </a:tc>
              </a:tr>
              <a:tr h="581895">
                <a:tc>
                  <a:txBody>
                    <a:bodyPr/>
                    <a:lstStyle/>
                    <a:p>
                      <a:r>
                        <a:rPr lang="el-GR" dirty="0" smtClean="0"/>
                        <a:t>ετοιμάζονται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ετοιμάζονταν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ετοιμάστηκαν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ετοιμάζονται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ετοιμαστούν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200" dirty="0" smtClean="0">
                <a:solidFill>
                  <a:schemeClr val="tx1"/>
                </a:solidFill>
              </a:rPr>
              <a:t>Εικόνες: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l-GR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https://pixabay.com 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Οριστική: παθητική φωνή (-</a:t>
            </a:r>
            <a:r>
              <a:rPr lang="el-GR" dirty="0" err="1" smtClean="0"/>
              <a:t>ομαι</a:t>
            </a:r>
            <a:r>
              <a:rPr lang="el-GR" dirty="0" smtClean="0"/>
              <a:t>, α’ συζυγία) (1)</a:t>
            </a:r>
            <a:endParaRPr lang="el-GR" dirty="0"/>
          </a:p>
        </p:txBody>
      </p:sp>
      <p:pic>
        <p:nvPicPr>
          <p:cNvPr id="6" name="5 - Εικόνα" descr="grammatikh.pn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7308304" y="980728"/>
            <a:ext cx="1590256" cy="7542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871538" y="2674938"/>
          <a:ext cx="7408863" cy="28651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69621"/>
                <a:gridCol w="2469621"/>
                <a:gridCol w="2469621"/>
              </a:tblGrid>
              <a:tr h="539748">
                <a:tc>
                  <a:txBody>
                    <a:bodyPr/>
                    <a:lstStyle/>
                    <a:p>
                      <a:r>
                        <a:rPr lang="el-GR" dirty="0" smtClean="0"/>
                        <a:t>Παρακείμενος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Υπερσυντέλικος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Συντελεσμένος</a:t>
                      </a:r>
                      <a:r>
                        <a:rPr lang="el-GR" baseline="0" dirty="0" smtClean="0"/>
                        <a:t> Μέλλοντας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Έχω ετοιμαστεί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Είχα ετοιμαστεί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έχω ετοιμαστεί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Έχεις ετοιμαστεί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Είχες ετοιμαστεί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έχεις ετοιμαστεί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Έχει ετοιμαστεί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Είχε ετοιμαστεί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έχει ετοιμαστεί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Έχουμε ετοιμαστεί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Είχαμε ετοιμαστεί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έχουμε ετοιμαστεί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Έχετε ετοιμαστεί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Είχατε ετοιμαστεί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έχετε ετοιμαστεί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Έχουν ετοιμαστεί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Είχαν ετοιμαστεί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Θα έχουν ετοιμαστεί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200" dirty="0" smtClean="0">
                <a:solidFill>
                  <a:schemeClr val="tx1"/>
                </a:solidFill>
              </a:rPr>
              <a:t>Εικόνες: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l-GR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https://pixabay.com 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Οριστική: παθητική φωνή (-</a:t>
            </a:r>
            <a:r>
              <a:rPr lang="el-GR" dirty="0" err="1" smtClean="0"/>
              <a:t>ομαι</a:t>
            </a:r>
            <a:r>
              <a:rPr lang="el-GR" dirty="0" smtClean="0"/>
              <a:t>, α’ συζυγία) (2)</a:t>
            </a:r>
            <a:endParaRPr lang="el-GR" dirty="0"/>
          </a:p>
        </p:txBody>
      </p:sp>
      <p:pic>
        <p:nvPicPr>
          <p:cNvPr id="6" name="5 - Εικόνα" descr="grammatikh.pn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7308304" y="980728"/>
            <a:ext cx="1590256" cy="7542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4Engl">
  <a:themeElements>
    <a:clrScheme name="Προσαρμοσμένος 32">
      <a:dk1>
        <a:srgbClr val="000000"/>
      </a:dk1>
      <a:lt1>
        <a:srgbClr val="FFFFFF"/>
      </a:lt1>
      <a:dk2>
        <a:srgbClr val="36FF91"/>
      </a:dk2>
      <a:lt2>
        <a:srgbClr val="EEECE1"/>
      </a:lt2>
      <a:accent1>
        <a:srgbClr val="1CFF83"/>
      </a:accent1>
      <a:accent2>
        <a:srgbClr val="00B050"/>
      </a:accent2>
      <a:accent3>
        <a:srgbClr val="00B050"/>
      </a:accent3>
      <a:accent4>
        <a:srgbClr val="00843C"/>
      </a:accent4>
      <a:accent5>
        <a:srgbClr val="00843C"/>
      </a:accent5>
      <a:accent6>
        <a:srgbClr val="009A45"/>
      </a:accent6>
      <a:hlink>
        <a:srgbClr val="0000FF"/>
      </a:hlink>
      <a:folHlink>
        <a:srgbClr val="800080"/>
      </a:folHlink>
    </a:clrScheme>
    <a:fontScheme name="Κυματομορφή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Κυματομορφή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heme4Engl" id="{B9E6B13B-6663-B146-AD5A-4684454FFBA1}" vid="{18BA6875-0D4B-044C-8973-E7A4D3749696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GEStP</Template>
  <TotalTime>108</TotalTime>
  <Words>645</Words>
  <Application>Microsoft Office PowerPoint</Application>
  <PresentationFormat>Προβολή στην οθόνη (4:3)</PresentationFormat>
  <Paragraphs>265</Paragraphs>
  <Slides>11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Theme4Engl</vt:lpstr>
      <vt:lpstr>Εγκλίσεις Ρήματος</vt:lpstr>
      <vt:lpstr>Εγκλίσεις Ρήματος</vt:lpstr>
      <vt:lpstr>Οριστική </vt:lpstr>
      <vt:lpstr>Οριστική: ενεργητική φωνή (-ω, α’ συζυγία) (1)</vt:lpstr>
      <vt:lpstr>Οριστική: ενεργητική φωνή (-ω, α’ συζυγία) (2)</vt:lpstr>
      <vt:lpstr>Οριστική: ενεργητική φωνή (-ώ, β’ συζυγία) (1)</vt:lpstr>
      <vt:lpstr>Οριστική: ενεργητική φωνή (-ώ, β’ συζυγία) (2)</vt:lpstr>
      <vt:lpstr>Οριστική: παθητική φωνή (-ομαι, α’ συζυγία) (1)</vt:lpstr>
      <vt:lpstr>Οριστική: παθητική φωνή (-ομαι, α’ συζυγία) (2)</vt:lpstr>
      <vt:lpstr>Οριστική: παθητική φωνή (-ιέμαι, β’ συζυγία) (1)</vt:lpstr>
      <vt:lpstr>Οριστική: παθητική φωνή (-ιέμαι, β’συζυγία) (2)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Εγκλίσεις Ρήματος</dc:title>
  <dc:creator>user</dc:creator>
  <cp:lastModifiedBy>maria priovolou</cp:lastModifiedBy>
  <cp:revision>44</cp:revision>
  <dcterms:created xsi:type="dcterms:W3CDTF">2020-12-19T18:12:52Z</dcterms:created>
  <dcterms:modified xsi:type="dcterms:W3CDTF">2020-12-22T16:38:07Z</dcterms:modified>
</cp:coreProperties>
</file>