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6" r:id="rId2"/>
    <p:sldId id="401" r:id="rId3"/>
    <p:sldId id="571" r:id="rId4"/>
    <p:sldId id="575" r:id="rId5"/>
    <p:sldId id="576" r:id="rId6"/>
    <p:sldId id="577" r:id="rId7"/>
    <p:sldId id="578" r:id="rId8"/>
    <p:sldId id="579" r:id="rId9"/>
    <p:sldId id="580" r:id="rId10"/>
    <p:sldId id="581" r:id="rId11"/>
    <p:sldId id="582" r:id="rId12"/>
    <p:sldId id="583" r:id="rId13"/>
    <p:sldId id="584" r:id="rId14"/>
    <p:sldId id="585" r:id="rId15"/>
    <p:sldId id="586" r:id="rId16"/>
    <p:sldId id="587" r:id="rId17"/>
    <p:sldId id="588" r:id="rId18"/>
    <p:sldId id="589" r:id="rId19"/>
    <p:sldId id="590" r:id="rId20"/>
    <p:sldId id="591" r:id="rId21"/>
    <p:sldId id="592" r:id="rId22"/>
    <p:sldId id="593" r:id="rId23"/>
    <p:sldId id="594" r:id="rId24"/>
    <p:sldId id="595" r:id="rId25"/>
    <p:sldId id="596" r:id="rId26"/>
    <p:sldId id="597" r:id="rId27"/>
    <p:sldId id="598" r:id="rId28"/>
    <p:sldId id="599" r:id="rId29"/>
    <p:sldId id="600" r:id="rId30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/>
    <p:restoredTop sz="92876"/>
  </p:normalViewPr>
  <p:slideViewPr>
    <p:cSldViewPr>
      <p:cViewPr varScale="1">
        <p:scale>
          <a:sx n="63" d="100"/>
          <a:sy n="63" d="100"/>
        </p:scale>
        <p:origin x="151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BD26E73-630D-43A3-B328-50D874B15F49}" type="datetimeFigureOut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noProof="0"/>
              <a:t>Στυλ υποδείγματος κειμένου</a:t>
            </a:r>
          </a:p>
          <a:p>
            <a:pPr lvl="1"/>
            <a:r>
              <a:rPr lang="el-GR" noProof="0"/>
              <a:t>Δεύτερου επιπέδου</a:t>
            </a:r>
          </a:p>
          <a:p>
            <a:pPr lvl="2"/>
            <a:r>
              <a:rPr lang="el-GR" noProof="0"/>
              <a:t>Τρίτου επιπέδου</a:t>
            </a:r>
          </a:p>
          <a:p>
            <a:pPr lvl="3"/>
            <a:r>
              <a:rPr lang="el-GR" noProof="0"/>
              <a:t>Τέταρτου επιπέδου</a:t>
            </a:r>
          </a:p>
          <a:p>
            <a:pPr lvl="4"/>
            <a:r>
              <a:rPr lang="el-GR" noProof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BA17EA5-7F00-4249-AD44-1ABA326BECB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93451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785A4-E82F-4983-A0DF-39C83913A3AC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389AB-50DC-4C21-920E-3759B30081B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1330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6F84B-5AC6-4D7F-905D-4E4C6C95B6E5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AA573-6500-4CEA-A0B8-BB16D7DCD780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9155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A06E4-32B4-45B8-B4D5-BF4CBDD2CBD0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A6AD-A03B-4657-A853-B4E2AFBF41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589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67D02D-9883-4C8F-8087-5F7CF60D6AC3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B2864-0B2E-4325-9849-2A9E451C72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8801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7 w 2706"/>
              <a:gd name="T1" fmla="*/ 0 h 640"/>
              <a:gd name="T2" fmla="*/ 2147483647 w 2706"/>
              <a:gd name="T3" fmla="*/ 0 h 640"/>
              <a:gd name="T4" fmla="*/ 2147483647 w 2706"/>
              <a:gd name="T5" fmla="*/ 2147483647 h 640"/>
              <a:gd name="T6" fmla="*/ 2147483647 w 2706"/>
              <a:gd name="T7" fmla="*/ 2147483647 h 640"/>
              <a:gd name="T8" fmla="*/ 2147483647 w 2706"/>
              <a:gd name="T9" fmla="*/ 2147483647 h 640"/>
              <a:gd name="T10" fmla="*/ 2147483647 w 2706"/>
              <a:gd name="T11" fmla="*/ 2147483647 h 640"/>
              <a:gd name="T12" fmla="*/ 2147483647 w 2706"/>
              <a:gd name="T13" fmla="*/ 2147483647 h 640"/>
              <a:gd name="T14" fmla="*/ 2147483647 w 2706"/>
              <a:gd name="T15" fmla="*/ 2147483647 h 640"/>
              <a:gd name="T16" fmla="*/ 2147483647 w 2706"/>
              <a:gd name="T17" fmla="*/ 2147483647 h 640"/>
              <a:gd name="T18" fmla="*/ 2147483647 w 2706"/>
              <a:gd name="T19" fmla="*/ 2147483647 h 640"/>
              <a:gd name="T20" fmla="*/ 2147483647 w 2706"/>
              <a:gd name="T21" fmla="*/ 2147483647 h 640"/>
              <a:gd name="T22" fmla="*/ 2147483647 w 2706"/>
              <a:gd name="T23" fmla="*/ 2147483647 h 640"/>
              <a:gd name="T24" fmla="*/ 2147483647 w 2706"/>
              <a:gd name="T25" fmla="*/ 2147483647 h 640"/>
              <a:gd name="T26" fmla="*/ 2147483647 w 2706"/>
              <a:gd name="T27" fmla="*/ 2147483647 h 640"/>
              <a:gd name="T28" fmla="*/ 2147483647 w 2706"/>
              <a:gd name="T29" fmla="*/ 2147483647 h 640"/>
              <a:gd name="T30" fmla="*/ 2147483647 w 2706"/>
              <a:gd name="T31" fmla="*/ 2147483647 h 640"/>
              <a:gd name="T32" fmla="*/ 2147483647 w 2706"/>
              <a:gd name="T33" fmla="*/ 2147483647 h 640"/>
              <a:gd name="T34" fmla="*/ 2147483647 w 2706"/>
              <a:gd name="T35" fmla="*/ 2147483647 h 640"/>
              <a:gd name="T36" fmla="*/ 0 w 2706"/>
              <a:gd name="T37" fmla="*/ 2147483647 h 640"/>
              <a:gd name="T38" fmla="*/ 0 w 2706"/>
              <a:gd name="T39" fmla="*/ 2147483647 h 640"/>
              <a:gd name="T40" fmla="*/ 2147483647 w 2706"/>
              <a:gd name="T41" fmla="*/ 2147483647 h 640"/>
              <a:gd name="T42" fmla="*/ 2147483647 w 2706"/>
              <a:gd name="T43" fmla="*/ 2147483647 h 640"/>
              <a:gd name="T44" fmla="*/ 2147483647 w 2706"/>
              <a:gd name="T45" fmla="*/ 2147483647 h 640"/>
              <a:gd name="T46" fmla="*/ 2147483647 w 2706"/>
              <a:gd name="T47" fmla="*/ 2147483647 h 640"/>
              <a:gd name="T48" fmla="*/ 2147483647 w 2706"/>
              <a:gd name="T49" fmla="*/ 2147483647 h 640"/>
              <a:gd name="T50" fmla="*/ 2147483647 w 2706"/>
              <a:gd name="T51" fmla="*/ 2147483647 h 640"/>
              <a:gd name="T52" fmla="*/ 2147483647 w 2706"/>
              <a:gd name="T53" fmla="*/ 2147483647 h 640"/>
              <a:gd name="T54" fmla="*/ 2147483647 w 2706"/>
              <a:gd name="T55" fmla="*/ 2147483647 h 640"/>
              <a:gd name="T56" fmla="*/ 2147483647 w 2706"/>
              <a:gd name="T57" fmla="*/ 2147483647 h 640"/>
              <a:gd name="T58" fmla="*/ 2147483647 w 2706"/>
              <a:gd name="T59" fmla="*/ 2147483647 h 640"/>
              <a:gd name="T60" fmla="*/ 2147483647 w 2706"/>
              <a:gd name="T61" fmla="*/ 2147483647 h 640"/>
              <a:gd name="T62" fmla="*/ 2147483647 w 2706"/>
              <a:gd name="T63" fmla="*/ 2147483647 h 640"/>
              <a:gd name="T64" fmla="*/ 2147483647 w 2706"/>
              <a:gd name="T65" fmla="*/ 2147483647 h 640"/>
              <a:gd name="T66" fmla="*/ 2147483647 w 2706"/>
              <a:gd name="T67" fmla="*/ 2147483647 h 640"/>
              <a:gd name="T68" fmla="*/ 2147483647 w 2706"/>
              <a:gd name="T69" fmla="*/ 2147483647 h 640"/>
              <a:gd name="T70" fmla="*/ 2147483647 w 2706"/>
              <a:gd name="T71" fmla="*/ 2147483647 h 640"/>
              <a:gd name="T72" fmla="*/ 2147483647 w 2706"/>
              <a:gd name="T73" fmla="*/ 2147483647 h 640"/>
              <a:gd name="T74" fmla="*/ 2147483647 w 2706"/>
              <a:gd name="T75" fmla="*/ 2147483647 h 640"/>
              <a:gd name="T76" fmla="*/ 2147483647 w 2706"/>
              <a:gd name="T77" fmla="*/ 2147483647 h 640"/>
              <a:gd name="T78" fmla="*/ 2147483647 w 2706"/>
              <a:gd name="T79" fmla="*/ 2147483647 h 640"/>
              <a:gd name="T80" fmla="*/ 2147483647 w 2706"/>
              <a:gd name="T81" fmla="*/ 2147483647 h 640"/>
              <a:gd name="T82" fmla="*/ 2147483647 w 2706"/>
              <a:gd name="T83" fmla="*/ 2147483647 h 640"/>
              <a:gd name="T84" fmla="*/ 2147483647 w 2706"/>
              <a:gd name="T85" fmla="*/ 2147483647 h 640"/>
              <a:gd name="T86" fmla="*/ 2147483647 w 2706"/>
              <a:gd name="T87" fmla="*/ 2147483647 h 640"/>
              <a:gd name="T88" fmla="*/ 2147483647 w 2706"/>
              <a:gd name="T89" fmla="*/ 2147483647 h 640"/>
              <a:gd name="T90" fmla="*/ 2147483647 w 2706"/>
              <a:gd name="T91" fmla="*/ 2147483647 h 640"/>
              <a:gd name="T92" fmla="*/ 2147483647 w 2706"/>
              <a:gd name="T93" fmla="*/ 2147483647 h 640"/>
              <a:gd name="T94" fmla="*/ 2147483647 w 2706"/>
              <a:gd name="T95" fmla="*/ 2147483647 h 640"/>
              <a:gd name="T96" fmla="*/ 2147483647 w 2706"/>
              <a:gd name="T97" fmla="*/ 2147483647 h 640"/>
              <a:gd name="T98" fmla="*/ 2147483647 w 2706"/>
              <a:gd name="T99" fmla="*/ 2147483647 h 640"/>
              <a:gd name="T100" fmla="*/ 2147483647 w 2706"/>
              <a:gd name="T101" fmla="*/ 2147483647 h 640"/>
              <a:gd name="T102" fmla="*/ 2147483647 w 2706"/>
              <a:gd name="T103" fmla="*/ 2147483647 h 640"/>
              <a:gd name="T104" fmla="*/ 2147483647 w 2706"/>
              <a:gd name="T105" fmla="*/ 2147483647 h 640"/>
              <a:gd name="T106" fmla="*/ 2147483647 w 2706"/>
              <a:gd name="T107" fmla="*/ 0 h 640"/>
              <a:gd name="T108" fmla="*/ 2147483647 w 2706"/>
              <a:gd name="T109" fmla="*/ 0 h 640"/>
              <a:gd name="T110" fmla="*/ 2147483647 w 2706"/>
              <a:gd name="T111" fmla="*/ 0 h 640"/>
              <a:gd name="T112" fmla="*/ 2147483647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7 w 5216"/>
              <a:gd name="T1" fmla="*/ 2147483647 h 762"/>
              <a:gd name="T2" fmla="*/ 2147483647 w 5216"/>
              <a:gd name="T3" fmla="*/ 2147483647 h 762"/>
              <a:gd name="T4" fmla="*/ 2147483647 w 5216"/>
              <a:gd name="T5" fmla="*/ 2147483647 h 762"/>
              <a:gd name="T6" fmla="*/ 2147483647 w 5216"/>
              <a:gd name="T7" fmla="*/ 2147483647 h 762"/>
              <a:gd name="T8" fmla="*/ 2147483647 w 5216"/>
              <a:gd name="T9" fmla="*/ 2147483647 h 762"/>
              <a:gd name="T10" fmla="*/ 2147483647 w 5216"/>
              <a:gd name="T11" fmla="*/ 2147483647 h 762"/>
              <a:gd name="T12" fmla="*/ 2147483647 w 5216"/>
              <a:gd name="T13" fmla="*/ 2147483647 h 762"/>
              <a:gd name="T14" fmla="*/ 2147483647 w 5216"/>
              <a:gd name="T15" fmla="*/ 2147483647 h 762"/>
              <a:gd name="T16" fmla="*/ 2147483647 w 5216"/>
              <a:gd name="T17" fmla="*/ 2147483647 h 762"/>
              <a:gd name="T18" fmla="*/ 2147483647 w 5216"/>
              <a:gd name="T19" fmla="*/ 2147483647 h 762"/>
              <a:gd name="T20" fmla="*/ 2147483647 w 5216"/>
              <a:gd name="T21" fmla="*/ 2147483647 h 762"/>
              <a:gd name="T22" fmla="*/ 2147483647 w 5216"/>
              <a:gd name="T23" fmla="*/ 2147483647 h 762"/>
              <a:gd name="T24" fmla="*/ 2147483647 w 5216"/>
              <a:gd name="T25" fmla="*/ 2147483647 h 762"/>
              <a:gd name="T26" fmla="*/ 2147483647 w 5216"/>
              <a:gd name="T27" fmla="*/ 0 h 762"/>
              <a:gd name="T28" fmla="*/ 2147483647 w 5216"/>
              <a:gd name="T29" fmla="*/ 2147483647 h 762"/>
              <a:gd name="T30" fmla="*/ 2147483647 w 5216"/>
              <a:gd name="T31" fmla="*/ 2147483647 h 762"/>
              <a:gd name="T32" fmla="*/ 0 w 5216"/>
              <a:gd name="T33" fmla="*/ 2147483647 h 762"/>
              <a:gd name="T34" fmla="*/ 2147483647 w 5216"/>
              <a:gd name="T35" fmla="*/ 2147483647 h 762"/>
              <a:gd name="T36" fmla="*/ 2147483647 w 5216"/>
              <a:gd name="T37" fmla="*/ 2147483647 h 762"/>
              <a:gd name="T38" fmla="*/ 2147483647 w 5216"/>
              <a:gd name="T39" fmla="*/ 2147483647 h 762"/>
              <a:gd name="T40" fmla="*/ 2147483647 w 5216"/>
              <a:gd name="T41" fmla="*/ 2147483647 h 762"/>
              <a:gd name="T42" fmla="*/ 2147483647 w 5216"/>
              <a:gd name="T43" fmla="*/ 2147483647 h 762"/>
              <a:gd name="T44" fmla="*/ 2147483647 w 5216"/>
              <a:gd name="T45" fmla="*/ 2147483647 h 762"/>
              <a:gd name="T46" fmla="*/ 2147483647 w 5216"/>
              <a:gd name="T47" fmla="*/ 2147483647 h 762"/>
              <a:gd name="T48" fmla="*/ 2147483647 w 5216"/>
              <a:gd name="T49" fmla="*/ 2147483647 h 762"/>
              <a:gd name="T50" fmla="*/ 2147483647 w 5216"/>
              <a:gd name="T51" fmla="*/ 2147483647 h 762"/>
              <a:gd name="T52" fmla="*/ 2147483647 w 5216"/>
              <a:gd name="T53" fmla="*/ 2147483647 h 762"/>
              <a:gd name="T54" fmla="*/ 2147483647 w 5216"/>
              <a:gd name="T55" fmla="*/ 2147483647 h 762"/>
              <a:gd name="T56" fmla="*/ 2147483647 w 5216"/>
              <a:gd name="T57" fmla="*/ 2147483647 h 762"/>
              <a:gd name="T58" fmla="*/ 2147483647 w 5216"/>
              <a:gd name="T59" fmla="*/ 2147483647 h 762"/>
              <a:gd name="T60" fmla="*/ 2147483647 w 5216"/>
              <a:gd name="T61" fmla="*/ 2147483647 h 762"/>
              <a:gd name="T62" fmla="*/ 2147483647 w 5216"/>
              <a:gd name="T63" fmla="*/ 2147483647 h 762"/>
              <a:gd name="T64" fmla="*/ 2147483647 w 5216"/>
              <a:gd name="T65" fmla="*/ 2147483647 h 762"/>
              <a:gd name="T66" fmla="*/ 2147483647 w 5216"/>
              <a:gd name="T67" fmla="*/ 2147483647 h 762"/>
              <a:gd name="T68" fmla="*/ 2147483647 w 5216"/>
              <a:gd name="T69" fmla="*/ 2147483647 h 762"/>
              <a:gd name="T70" fmla="*/ 2147483647 w 5216"/>
              <a:gd name="T71" fmla="*/ 2147483647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7 h 694"/>
              <a:gd name="T2" fmla="*/ 0 w 5144"/>
              <a:gd name="T3" fmla="*/ 2147483647 h 694"/>
              <a:gd name="T4" fmla="*/ 2147483647 w 5144"/>
              <a:gd name="T5" fmla="*/ 2147483647 h 694"/>
              <a:gd name="T6" fmla="*/ 2147483647 w 5144"/>
              <a:gd name="T7" fmla="*/ 2147483647 h 694"/>
              <a:gd name="T8" fmla="*/ 2147483647 w 5144"/>
              <a:gd name="T9" fmla="*/ 2147483647 h 694"/>
              <a:gd name="T10" fmla="*/ 2147483647 w 5144"/>
              <a:gd name="T11" fmla="*/ 2147483647 h 694"/>
              <a:gd name="T12" fmla="*/ 2147483647 w 5144"/>
              <a:gd name="T13" fmla="*/ 2147483647 h 694"/>
              <a:gd name="T14" fmla="*/ 2147483647 w 5144"/>
              <a:gd name="T15" fmla="*/ 2147483647 h 694"/>
              <a:gd name="T16" fmla="*/ 2147483647 w 5144"/>
              <a:gd name="T17" fmla="*/ 2147483647 h 694"/>
              <a:gd name="T18" fmla="*/ 2147483647 w 5144"/>
              <a:gd name="T19" fmla="*/ 2147483647 h 694"/>
              <a:gd name="T20" fmla="*/ 2147483647 w 5144"/>
              <a:gd name="T21" fmla="*/ 2147483647 h 694"/>
              <a:gd name="T22" fmla="*/ 2147483647 w 5144"/>
              <a:gd name="T23" fmla="*/ 2147483647 h 694"/>
              <a:gd name="T24" fmla="*/ 2147483647 w 5144"/>
              <a:gd name="T25" fmla="*/ 0 h 694"/>
              <a:gd name="T26" fmla="*/ 2147483647 w 5144"/>
              <a:gd name="T27" fmla="*/ 2147483647 h 694"/>
              <a:gd name="T28" fmla="*/ 2147483647 w 5144"/>
              <a:gd name="T29" fmla="*/ 2147483647 h 694"/>
              <a:gd name="T30" fmla="*/ 2147483647 w 5144"/>
              <a:gd name="T31" fmla="*/ 2147483647 h 694"/>
              <a:gd name="T32" fmla="*/ 2147483647 w 5144"/>
              <a:gd name="T33" fmla="*/ 2147483647 h 694"/>
              <a:gd name="T34" fmla="*/ 2147483647 w 5144"/>
              <a:gd name="T35" fmla="*/ 2147483647 h 694"/>
              <a:gd name="T36" fmla="*/ 2147483647 w 5144"/>
              <a:gd name="T37" fmla="*/ 2147483647 h 694"/>
              <a:gd name="T38" fmla="*/ 2147483647 w 5144"/>
              <a:gd name="T39" fmla="*/ 2147483647 h 694"/>
              <a:gd name="T40" fmla="*/ 2147483647 w 5144"/>
              <a:gd name="T41" fmla="*/ 2147483647 h 694"/>
              <a:gd name="T42" fmla="*/ 2147483647 w 5144"/>
              <a:gd name="T43" fmla="*/ 2147483647 h 694"/>
              <a:gd name="T44" fmla="*/ 2147483647 w 5144"/>
              <a:gd name="T45" fmla="*/ 2147483647 h 694"/>
              <a:gd name="T46" fmla="*/ 2147483647 w 5144"/>
              <a:gd name="T47" fmla="*/ 2147483647 h 694"/>
              <a:gd name="T48" fmla="*/ 2147483647 w 5144"/>
              <a:gd name="T49" fmla="*/ 2147483647 h 694"/>
              <a:gd name="T50" fmla="*/ 2147483647 w 5144"/>
              <a:gd name="T51" fmla="*/ 2147483647 h 694"/>
              <a:gd name="T52" fmla="*/ 2147483647 w 5144"/>
              <a:gd name="T53" fmla="*/ 2147483647 h 694"/>
              <a:gd name="T54" fmla="*/ 2147483647 w 5144"/>
              <a:gd name="T55" fmla="*/ 2147483647 h 694"/>
              <a:gd name="T56" fmla="*/ 2147483647 w 5144"/>
              <a:gd name="T57" fmla="*/ 2147483647 h 694"/>
              <a:gd name="T58" fmla="*/ 2147483647 w 5144"/>
              <a:gd name="T59" fmla="*/ 2147483647 h 694"/>
              <a:gd name="T60" fmla="*/ 2147483647 w 5144"/>
              <a:gd name="T61" fmla="*/ 2147483647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7 h 584"/>
              <a:gd name="T2" fmla="*/ 0 w 3112"/>
              <a:gd name="T3" fmla="*/ 2147483647 h 584"/>
              <a:gd name="T4" fmla="*/ 2147483647 w 3112"/>
              <a:gd name="T5" fmla="*/ 2147483647 h 584"/>
              <a:gd name="T6" fmla="*/ 2147483647 w 3112"/>
              <a:gd name="T7" fmla="*/ 2147483647 h 584"/>
              <a:gd name="T8" fmla="*/ 2147483647 w 3112"/>
              <a:gd name="T9" fmla="*/ 2147483647 h 584"/>
              <a:gd name="T10" fmla="*/ 2147483647 w 3112"/>
              <a:gd name="T11" fmla="*/ 2147483647 h 584"/>
              <a:gd name="T12" fmla="*/ 2147483647 w 3112"/>
              <a:gd name="T13" fmla="*/ 2147483647 h 584"/>
              <a:gd name="T14" fmla="*/ 2147483647 w 3112"/>
              <a:gd name="T15" fmla="*/ 2147483647 h 584"/>
              <a:gd name="T16" fmla="*/ 2147483647 w 3112"/>
              <a:gd name="T17" fmla="*/ 2147483647 h 584"/>
              <a:gd name="T18" fmla="*/ 2147483647 w 3112"/>
              <a:gd name="T19" fmla="*/ 2147483647 h 584"/>
              <a:gd name="T20" fmla="*/ 2147483647 w 3112"/>
              <a:gd name="T21" fmla="*/ 2147483647 h 584"/>
              <a:gd name="T22" fmla="*/ 2147483647 w 3112"/>
              <a:gd name="T23" fmla="*/ 2147483647 h 584"/>
              <a:gd name="T24" fmla="*/ 2147483647 w 3112"/>
              <a:gd name="T25" fmla="*/ 2147483647 h 584"/>
              <a:gd name="T26" fmla="*/ 2147483647 w 3112"/>
              <a:gd name="T27" fmla="*/ 2147483647 h 584"/>
              <a:gd name="T28" fmla="*/ 2147483647 w 3112"/>
              <a:gd name="T29" fmla="*/ 2147483647 h 584"/>
              <a:gd name="T30" fmla="*/ 2147483647 w 3112"/>
              <a:gd name="T31" fmla="*/ 2147483647 h 584"/>
              <a:gd name="T32" fmla="*/ 2147483647 w 3112"/>
              <a:gd name="T33" fmla="*/ 2147483647 h 584"/>
              <a:gd name="T34" fmla="*/ 2147483647 w 3112"/>
              <a:gd name="T35" fmla="*/ 2147483647 h 584"/>
              <a:gd name="T36" fmla="*/ 2147483647 w 3112"/>
              <a:gd name="T37" fmla="*/ 2147483647 h 584"/>
              <a:gd name="T38" fmla="*/ 2147483647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l-GR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7 w 8196"/>
              <a:gd name="T1" fmla="*/ 2147483647 h 1192"/>
              <a:gd name="T2" fmla="*/ 2147483647 w 8196"/>
              <a:gd name="T3" fmla="*/ 2147483647 h 1192"/>
              <a:gd name="T4" fmla="*/ 2147483647 w 8196"/>
              <a:gd name="T5" fmla="*/ 2147483647 h 1192"/>
              <a:gd name="T6" fmla="*/ 2147483647 w 8196"/>
              <a:gd name="T7" fmla="*/ 2147483647 h 1192"/>
              <a:gd name="T8" fmla="*/ 2147483647 w 8196"/>
              <a:gd name="T9" fmla="*/ 2147483647 h 1192"/>
              <a:gd name="T10" fmla="*/ 2147483647 w 8196"/>
              <a:gd name="T11" fmla="*/ 2147483647 h 1192"/>
              <a:gd name="T12" fmla="*/ 2147483647 w 8196"/>
              <a:gd name="T13" fmla="*/ 2147483647 h 1192"/>
              <a:gd name="T14" fmla="*/ 2147483647 w 8196"/>
              <a:gd name="T15" fmla="*/ 2147483647 h 1192"/>
              <a:gd name="T16" fmla="*/ 2147483647 w 8196"/>
              <a:gd name="T17" fmla="*/ 2147483647 h 1192"/>
              <a:gd name="T18" fmla="*/ 2147483647 w 8196"/>
              <a:gd name="T19" fmla="*/ 2147483647 h 1192"/>
              <a:gd name="T20" fmla="*/ 2147483647 w 8196"/>
              <a:gd name="T21" fmla="*/ 2147483647 h 1192"/>
              <a:gd name="T22" fmla="*/ 2147483647 w 8196"/>
              <a:gd name="T23" fmla="*/ 2147483647 h 1192"/>
              <a:gd name="T24" fmla="*/ 2147483647 w 8196"/>
              <a:gd name="T25" fmla="*/ 2147483647 h 1192"/>
              <a:gd name="T26" fmla="*/ 2147483647 w 8196"/>
              <a:gd name="T27" fmla="*/ 2147483647 h 1192"/>
              <a:gd name="T28" fmla="*/ 2147483647 w 8196"/>
              <a:gd name="T29" fmla="*/ 2147483647 h 1192"/>
              <a:gd name="T30" fmla="*/ 2147483647 w 8196"/>
              <a:gd name="T31" fmla="*/ 2147483647 h 1192"/>
              <a:gd name="T32" fmla="*/ 2147483647 w 8196"/>
              <a:gd name="T33" fmla="*/ 2147483647 h 1192"/>
              <a:gd name="T34" fmla="*/ 2147483647 w 8196"/>
              <a:gd name="T35" fmla="*/ 2147483647 h 1192"/>
              <a:gd name="T36" fmla="*/ 2147483647 w 8196"/>
              <a:gd name="T37" fmla="*/ 2147483647 h 1192"/>
              <a:gd name="T38" fmla="*/ 2147483647 w 8196"/>
              <a:gd name="T39" fmla="*/ 2147483647 h 1192"/>
              <a:gd name="T40" fmla="*/ 2147483647 w 8196"/>
              <a:gd name="T41" fmla="*/ 2147483647 h 1192"/>
              <a:gd name="T42" fmla="*/ 2147483647 w 8196"/>
              <a:gd name="T43" fmla="*/ 2147483647 h 1192"/>
              <a:gd name="T44" fmla="*/ 2147483647 w 8196"/>
              <a:gd name="T45" fmla="*/ 0 h 1192"/>
              <a:gd name="T46" fmla="*/ 2147483647 w 8196"/>
              <a:gd name="T47" fmla="*/ 2147483647 h 1192"/>
              <a:gd name="T48" fmla="*/ 2147483647 w 8196"/>
              <a:gd name="T49" fmla="*/ 2147483647 h 1192"/>
              <a:gd name="T50" fmla="*/ 2147483647 w 8196"/>
              <a:gd name="T51" fmla="*/ 2147483647 h 1192"/>
              <a:gd name="T52" fmla="*/ 2147483647 w 8196"/>
              <a:gd name="T53" fmla="*/ 2147483647 h 1192"/>
              <a:gd name="T54" fmla="*/ 2147483647 w 8196"/>
              <a:gd name="T55" fmla="*/ 2147483647 h 1192"/>
              <a:gd name="T56" fmla="*/ 2147483647 w 8196"/>
              <a:gd name="T57" fmla="*/ 2147483647 h 1192"/>
              <a:gd name="T58" fmla="*/ 2147483647 w 8196"/>
              <a:gd name="T59" fmla="*/ 2147483647 h 1192"/>
              <a:gd name="T60" fmla="*/ 2147483647 w 8196"/>
              <a:gd name="T61" fmla="*/ 2147483647 h 1192"/>
              <a:gd name="T62" fmla="*/ 0 w 8196"/>
              <a:gd name="T63" fmla="*/ 2147483647 h 1192"/>
              <a:gd name="T64" fmla="*/ 2147483647 w 8196"/>
              <a:gd name="T65" fmla="*/ 2147483647 h 1192"/>
              <a:gd name="T66" fmla="*/ 2147483647 w 8196"/>
              <a:gd name="T67" fmla="*/ 2147483647 h 1192"/>
              <a:gd name="T68" fmla="*/ 2147483647 w 8196"/>
              <a:gd name="T69" fmla="*/ 2147483647 h 1192"/>
              <a:gd name="T70" fmla="*/ 2147483647 w 8196"/>
              <a:gd name="T71" fmla="*/ 2147483647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D25F5-46F7-4E05-A92C-7B46752717D8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C34D4-082D-4481-A8B0-D211B90D317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314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A12A7-72F5-4EE7-9288-4BB4F33E7944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3CD1-551B-4465-AA50-24A0E3C0C64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331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C8A66-2297-41E6-82C0-FC596FAC0B82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4E665-998A-4D3F-A040-362D0CCC3C4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17578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81B3D-D99B-4AB1-B7E9-0AD8B1D44D0F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93DCA-3D72-4945-A6F9-D6BDA5EB130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937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774C0-3E75-4BFD-825B-A3A2B23D52D2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B0134-6B96-4095-A3AC-A755DEE7A6B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4732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BC2F5-1FA2-4BFC-A3B2-F5642CF04946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C8268-8659-4658-8491-F0C89FCD320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4303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6E447-AEAE-46F4-9B0C-227321F83E15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19A64-1D8A-4628-A477-963DD250341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6220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l-GR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l-GR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κύριου τίτλου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FBFA80D-C0BF-4430-8563-622CEE1D1835}" type="datetime1">
              <a:rPr lang="el-GR"/>
              <a:pPr>
                <a:defRPr/>
              </a:pPr>
              <a:t>22/7/2020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E2DC8E6-6E67-48BC-8265-326F652C790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15" r:id="rId2"/>
    <p:sldLayoutId id="2147483826" r:id="rId3"/>
    <p:sldLayoutId id="2147483816" r:id="rId4"/>
    <p:sldLayoutId id="2147483817" r:id="rId5"/>
    <p:sldLayoutId id="2147483818" r:id="rId6"/>
    <p:sldLayoutId id="2147483827" r:id="rId7"/>
    <p:sldLayoutId id="2147483828" r:id="rId8"/>
    <p:sldLayoutId id="2147483829" r:id="rId9"/>
    <p:sldLayoutId id="2147483819" r:id="rId10"/>
    <p:sldLayoutId id="214748383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Τίτλος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79588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b="1" i="1" dirty="0">
                <a:ea typeface="ＭＳ Ｐゴシック" charset="-128"/>
              </a:rPr>
              <a:t>Θερμότητα</a:t>
            </a:r>
            <a:br>
              <a:rPr lang="en-US" b="1" i="1" dirty="0">
                <a:ea typeface="ＭＳ Ｐゴシック" charset="-128"/>
              </a:rPr>
            </a:br>
            <a:r>
              <a:rPr lang="en-US" b="1" i="1" dirty="0">
                <a:ea typeface="ＭＳ Ｐゴシック" charset="-128"/>
              </a:rPr>
              <a:t>  </a:t>
            </a:r>
            <a:r>
              <a:rPr lang="el-GR" b="1" i="1" dirty="0">
                <a:ea typeface="ＭＳ Ｐゴシック" charset="-128"/>
              </a:rPr>
              <a:t> Η θερμότητα διαδίδεται με ακτινοβολία</a:t>
            </a:r>
            <a:endParaRPr lang="el-GR" dirty="0">
              <a:ea typeface="ＭＳ Ｐゴシック" charset="-128"/>
            </a:endParaRPr>
          </a:p>
        </p:txBody>
      </p:sp>
      <p:sp>
        <p:nvSpPr>
          <p:cNvPr id="1536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1473200"/>
          </a:xfrm>
        </p:spPr>
        <p:txBody>
          <a:bodyPr/>
          <a:lstStyle/>
          <a:p>
            <a:pPr eaLnBrk="1" hangingPunct="1"/>
            <a:r>
              <a:rPr lang="el-GR">
                <a:solidFill>
                  <a:srgbClr val="898989"/>
                </a:solidFill>
                <a:ea typeface="ＭＳ Ｐゴシック"/>
                <a:cs typeface="ＭＳ Ｐゴシック"/>
              </a:rPr>
              <a:t>Όνομα δασκάλου</a:t>
            </a:r>
          </a:p>
          <a:p>
            <a:pPr eaLnBrk="1" hangingPunct="1"/>
            <a:r>
              <a:rPr lang="el-GR">
                <a:solidFill>
                  <a:srgbClr val="898989"/>
                </a:solidFill>
                <a:ea typeface="ＭＳ Ｐゴシック"/>
                <a:cs typeface="ＭＳ Ｐゴシック"/>
              </a:rPr>
              <a:t>Σχολείο</a:t>
            </a:r>
          </a:p>
        </p:txBody>
      </p:sp>
      <p:pic>
        <p:nvPicPr>
          <p:cNvPr id="1536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67600" y="3995738"/>
            <a:ext cx="1458913" cy="1350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10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06755" y="2590800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δυνατή η μετάδοση της θερμότητας από τη λάμπα στο χέρι μας με αγωγή;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Είναι δυνατή η μεταφορά της θερμότητας από τη λάμπα προς το χέρι μας με ρεύματα;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53524938"/>
      </p:ext>
    </p:extLst>
  </p:cSld>
  <p:clrMapOvr>
    <a:masterClrMapping/>
  </p:clrMapOvr>
  <p:transition spd="slow"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11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81400" y="2590800"/>
            <a:ext cx="5257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μετάδοση θερμότητας με αγωγή δεν είναι δυνατή, γιατί ο αέρας είναι κακός αγωγός της θερμότητας.</a:t>
            </a:r>
          </a:p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μεταφορά θερμότητας με ρεύματα δεν είναι δυνατή, γιατί τα θερμά ρεύματα αέρα κινούνται προς τα πάνω και όχι προς τα κάτω.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69004853"/>
      </p:ext>
    </p:extLst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12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668713" y="2133600"/>
            <a:ext cx="5257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Τοποθέτησε το βιβλίο σου κάτω από μία λάμπα ή στο φως του Ήλιου για 5 λεπτά. Ακούμπησε μετά το δάχτυλό σου στο πλαίσιο που είναι χρωματισμένο λευκό και στο πλαίσιο που είναι χρωματισμένο μαύρο.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παρατηρείς;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590800"/>
            <a:ext cx="2607558" cy="3238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3039338"/>
      </p:ext>
    </p:extLst>
  </p:cSld>
  <p:clrMapOvr>
    <a:masterClrMapping/>
  </p:clrMapOvr>
  <p:transition spd="slow"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13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675640" y="3581400"/>
            <a:ext cx="5257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Τα μαύρο πλαίσιο είναι πιο ζεστό απ’ </a:t>
            </a:r>
            <a:r>
              <a:rPr lang="el-GR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ό,τι</a:t>
            </a: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 το λευκό πλαίσιο.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3400" y="2590800"/>
            <a:ext cx="2607558" cy="3238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75552829"/>
      </p:ext>
    </p:extLst>
  </p:cSld>
  <p:clrMapOvr>
    <a:masterClrMapping/>
  </p:clrMapOvr>
  <p:transition spd="slow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14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Συμπέρασμα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1" y="2438400"/>
            <a:ext cx="8697912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Συμπλήρωσε το συμπέρασμα χρησιμοποιώντας τις λέξεις: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θερμότητα • διαδίδεται • ακτινοβολία </a:t>
            </a:r>
            <a:b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• απορροφά • σώμα • χρώμα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221260"/>
      </p:ext>
    </p:extLst>
  </p:cSld>
  <p:clrMapOvr>
    <a:masterClrMapping/>
  </p:clrMapOvr>
  <p:transition spd="slow"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15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Συμπέρασμα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28601" y="2971800"/>
            <a:ext cx="86979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θερμότητα διαδίδεται και με ακτινοβολία. Η θερμότητα που απορροφά ένα σώμα εξαρτάται από το χρώμα του.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2031550"/>
      </p:ext>
    </p:extLst>
  </p:cSld>
  <p:clrMapOvr>
    <a:masterClrMapping/>
  </p:clrMapOvr>
  <p:transition spd="slow"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16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3702687"/>
            <a:ext cx="5257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Πώς διαδίδεται η ενέργεια από τον Ήλιο στη Γη;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535741463"/>
      </p:ext>
    </p:extLst>
  </p:cSld>
  <p:clrMapOvr>
    <a:masterClrMapping/>
  </p:clrMapOvr>
  <p:transition spd="slow"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17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717802"/>
            <a:ext cx="52578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ενέργεια από τον Ήλιο στη Γη διαδίδεται με ακτινοβολία, αφού η διάδοση θερμότητας με ακτινοβολία είναι δυνατή ακόμα και στο κενό.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923419164"/>
      </p:ext>
    </p:extLst>
  </p:cSld>
  <p:clrMapOvr>
    <a:masterClrMapping/>
  </p:clrMapOvr>
  <p:transition spd="slow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18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3179967"/>
            <a:ext cx="5257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Γιατί το καλοκαίρι τα σκουρόχρωμα αυτοκίνητα θερμαίνονται περισσότερο από τα ανοιχτόχρωμα;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240522"/>
            <a:ext cx="3562280" cy="2001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247632152"/>
      </p:ext>
    </p:extLst>
  </p:cSld>
  <p:clrMapOvr>
    <a:masterClrMapping/>
  </p:clrMapOvr>
  <p:transition spd="slow"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19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2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63109" y="2471581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Τα σκουρόχρωμα αυτοκίνητα θερμαίνονται περισσότερο, επειδή οι σκουρόχρωμες επιφάνειες απορροφούν περισσότερη θερμότητα απ' </a:t>
            </a:r>
            <a:r>
              <a:rPr lang="el-GR" sz="32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ό,τι</a:t>
            </a: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 οι ανοιχτόχρωμες.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240522"/>
            <a:ext cx="3562280" cy="20015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782011095"/>
      </p:ext>
    </p:extLst>
  </p:cSld>
  <p:clrMapOvr>
    <a:masterClrMapping/>
  </p:clrMapOvr>
  <p:transition spd="slow"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590800"/>
            <a:ext cx="52578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Η βασικότερη πηγή ενέργειας για τον πλανήτη μας είναι ο Ήλιος. Ένα μικρό μέρος της ενέργειας του Ήλιου φτάνει στη Γη. Έχεις γνωρίσει μέχρι τώρα δύο τρόπους ροής της θερμότητας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. </a:t>
            </a: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Ποιοι είναι αυτοί;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20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3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81400" y="2441303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Αν βάλεις το χέρι σου πάνω από μία λάμπα, θερμαίνεται περισσότερο απ' </a:t>
            </a:r>
            <a:r>
              <a:rPr lang="el-GR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ό,τι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 αν το βάλεις πλάι από τη λάμπα ή κάτω από αυτήν. Μπορείς να εξηγήσεις την παρατήρηση αυτή;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178" y="2209470"/>
            <a:ext cx="2403123" cy="2001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104" y="4572000"/>
            <a:ext cx="2628121" cy="16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608115711"/>
      </p:ext>
    </p:extLst>
  </p:cSld>
  <p:clrMapOvr>
    <a:masterClrMapping/>
  </p:clrMapOvr>
  <p:transition spd="slow">
    <p:pull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21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3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581400" y="2441303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Όπου και να βάλουμε το χέρι μας ζεσταινόμαστε διότι η λάμπα ακτινοβολεί θερμότητα προς όλες τις κατευθύνσεις. Στο επάνω μέρος όμως έχουμε επιπλέον και τα ζεστά ρεύματα αέρα άρα ζεσταινόμαστε περισσότερο.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178" y="2209470"/>
            <a:ext cx="2403123" cy="20015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104" y="4572000"/>
            <a:ext cx="2628121" cy="160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69175096"/>
      </p:ext>
    </p:extLst>
  </p:cSld>
  <p:clrMapOvr>
    <a:masterClrMapping/>
  </p:clrMapOvr>
  <p:transition spd="slow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22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4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6280" y="3048000"/>
            <a:ext cx="5257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πιστεύετε ότι διαφημίζει η εταιρία; Ποιους λόγους αγοράς θα προτείνατε να τονίσει στη διαφήμιση;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144066"/>
            <a:ext cx="3562280" cy="21944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736292717"/>
      </p:ext>
    </p:extLst>
  </p:cSld>
  <p:clrMapOvr>
    <a:masterClrMapping/>
  </p:clrMapOvr>
  <p:transition spd="slow">
    <p:pull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23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4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06755" y="2667000"/>
            <a:ext cx="52578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εταιρία διαφημίζει μία </a:t>
            </a:r>
            <a:r>
              <a:rPr lang="el-GR" sz="28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ηλιοπροστασία</a:t>
            </a: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 για τα αυτοκίνητα. Πρέπει να τονίσει ότι με αυτή θα αποφύγει ο χρήστης την ηλιακή ακτινοβολία που φτάνει μέχρι το αυτοκίνητό του. Επομένως θα το κρατήσει δροσερότερο.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144066"/>
            <a:ext cx="3562280" cy="21944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489535242"/>
      </p:ext>
    </p:extLst>
  </p:cSld>
  <p:clrMapOvr>
    <a:masterClrMapping/>
  </p:clrMapOvr>
  <p:transition spd="slow">
    <p:pull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24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5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8589" y="2225358"/>
            <a:ext cx="52578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Για ποιο λόγο έχουν τοποθετήσει το κάλυμμα πάνω στο ψυγείο που βρίσκεται σε εξωτερικό χώρο; Θα ήταν εξίσου αναγκαία η τοποθέτηση του καλύμματος εάν το ψυγείο βρισκόταν σε εσωτερικό χώρο;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767" y="3144066"/>
            <a:ext cx="2925945" cy="21944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445967221"/>
      </p:ext>
    </p:extLst>
  </p:cSld>
  <p:clrMapOvr>
    <a:masterClrMapping/>
  </p:clrMapOvr>
  <p:transition spd="slow">
    <p:pull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25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5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780489" y="2463885"/>
            <a:ext cx="5257800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5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</a:rPr>
              <a:t>Το κάλυμμα προστατεύει τα παγωτά από τη διάδοση της θερμότητας με ακτινοβολία. Έτσι κινδυνεύουν λιγότερο να λιώσουν ενώ το ψυγείο χρειάζεται και λιγότερη ενέργεια για να λειτουργήσει. Σε εσωτερικό χώρο η ακτινοβολία αποκόβεται από τους τοίχους άρα δεν χρειάζεται κάλυμμα.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767" y="3144066"/>
            <a:ext cx="2925945" cy="21944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830473824"/>
      </p:ext>
    </p:extLst>
  </p:cSld>
  <p:clrMapOvr>
    <a:masterClrMapping/>
  </p:clrMapOvr>
  <p:transition spd="slow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26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6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819400" y="2225358"/>
            <a:ext cx="6256989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Η μητέρα του Σταύρου πάει το αυτοκίνητο στο συνεργείο. Εκεί, το ανυψώνουν με τον γερανό και κοιτούν από κάτω. Ο Σταύρος βγάζει μία φωτογραφία την εξάτμιση ενώ η μαμά του τον προειδοποιεί να μην την πιάσει γιατί θα καίει. Μπορείς να ερμηνεύσεις με βάση την παραπάνω ιστορία, ποιος είναι ο ρόλος του μεταλλικού αυτού πλαισίου που περιβάλλει την εξάτμιση;</a:t>
            </a:r>
            <a:endParaRPr lang="el-G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606853"/>
            <a:ext cx="2451661" cy="3268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341450173"/>
      </p:ext>
    </p:extLst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27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6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2790825" y="2656244"/>
            <a:ext cx="6256989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</a:rPr>
              <a:t>Η ζεστή εξάτμιση ακτινοβολεί θερμότητα προς όλες τις κατευθύνσεις. Στο επάνω μέρος της βρίσκεται το πάτωμα του αυτοκινήτου με αποτέλεσμα η θερμότητα να μεταφέρεται σε αυτό και να ζεσταίνονται τα πόδια των επιβατών. Γι’ αυτό το λόγο τοποθετούν το μεταλλικό πλέγμα για να αποκόβει την ακτινοβολία.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606853"/>
            <a:ext cx="2451661" cy="32688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07222589"/>
      </p:ext>
    </p:extLst>
  </p:cSld>
  <p:clrMapOvr>
    <a:masterClrMapping/>
  </p:clrMapOvr>
  <p:transition spd="slow">
    <p:pull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28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7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200400" y="2971800"/>
            <a:ext cx="588551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Και γιατί στο εσωτερικό του αυτοκινήτου τοποθετούν μοκέτες; Πιστεύεις ότι συνδέεται με το προηγούμενο ερώτημα;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28325" y="2632079"/>
            <a:ext cx="3655391" cy="2741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38136898"/>
      </p:ext>
    </p:extLst>
  </p:cSld>
  <p:clrMapOvr>
    <a:masterClrMapping/>
  </p:clrMapOvr>
  <p:transition spd="slow">
    <p:pull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29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Εφαρμογή (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7</a:t>
            </a: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040999" y="2156104"/>
            <a:ext cx="5885514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</a:rPr>
              <a:t>Οι μοκέτες βοηθούν να μην μεταδίδεται έντονα η θερμότητα στο εσωτερικό του αυτοκινήτου με αγωγή. Λειτουργούν δηλαδή συμπληρωματικά με το πλέγμα. (Επίσης βοηθούν και στην ηχομόνωση).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-228325" y="2632079"/>
            <a:ext cx="3655391" cy="27415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45164047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46BF88C6-05AA-4099-B1D9-F1A4E973B0BB}" type="slidenum">
              <a:rPr lang="el-GR" smtClean="0">
                <a:solidFill>
                  <a:srgbClr val="898989"/>
                </a:solidFill>
              </a:rPr>
              <a:pPr eaLnBrk="1" hangingPunct="1"/>
              <a:t>3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609850"/>
            <a:ext cx="5257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Η θερμότητα μεταδίδεται με αγωγή μέσα από τα στερεά και με ρεύματα μέσα στα υγρά και τα αέρια.</a:t>
            </a:r>
          </a:p>
        </p:txBody>
      </p:sp>
      <p:pic>
        <p:nvPicPr>
          <p:cNvPr id="1741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4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590800"/>
            <a:ext cx="5257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Από ποιο σώμα σε ποιο θα μεταφερθεί θερμότητα; 	</a:t>
            </a:r>
          </a:p>
          <a:p>
            <a:pPr eaLnBrk="1" hangingPunct="1"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Υπάρχει κάτι ανάμεσα στον Ήλιο και τη Γη; 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endParaRPr lang="el-G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  <a:p>
            <a:pPr eaLnBrk="1" hangingPunct="1">
              <a:defRPr/>
            </a:pPr>
            <a:r>
              <a:rPr lang="el-G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Είναι δυνατή η ροή της ενέργειας από τον Ήλιο στη Γη με κάποιον από τους παραπάνω τρόπους;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040460534"/>
      </p:ext>
    </p:extLst>
  </p:cSld>
  <p:clrMapOvr>
    <a:masterClrMapping/>
  </p:clrMapOvr>
  <p:transition spd="slow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5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2687024"/>
            <a:ext cx="52578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Ανάμεσα στον Ήλιο και τη Γη δεν υπάρχει τίποτα, άρα δεν είναι δυνατή η μετάδοση της θερμότητας με αγωγή. Επίσης, είναι αδύνατη και η μεταφορά θερμότητας με ρεύματα αφού δεν υπάρχει υλικό για να ρέει.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869995540"/>
      </p:ext>
    </p:extLst>
  </p:cSld>
  <p:clrMapOvr>
    <a:masterClrMapping/>
  </p:clrMapOvr>
  <p:transition spd="slow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6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86200" y="3505200"/>
            <a:ext cx="52578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Πώς λοιπόν διαδίδεται η θερμότητα από τον Ήλιο στη Γη;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2480593"/>
            <a:ext cx="3562280" cy="352140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12473696"/>
      </p:ext>
    </p:extLst>
  </p:cSld>
  <p:clrMapOvr>
    <a:masterClrMapping/>
  </p:clrMapOvr>
  <p:transition spd="slow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7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Έναυσμα (2)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6280" y="3048000"/>
            <a:ext cx="52578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πιστεύετε ότι διαφημίζει η εταιρία; Ποιους λόγους αγοράς θα προτείνατε να τονίσει στη διαφήμιση; 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144066"/>
            <a:ext cx="3562280" cy="219445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1062062173"/>
      </p:ext>
    </p:extLst>
  </p:cSld>
  <p:clrMapOvr>
    <a:masterClrMapping/>
  </p:clrMapOvr>
  <p:transition spd="slow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8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6280" y="3048000"/>
            <a:ext cx="52578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Πλησίασε την παλάμη σου στο κάτω μέρος μιας αναμμένης λάμπας. </a:t>
            </a:r>
          </a:p>
          <a:p>
            <a:pPr eaLnBrk="1" hangingPunct="1">
              <a:defRPr/>
            </a:pP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Τι παρατηρείς;</a:t>
            </a:r>
            <a:endParaRPr lang="el-G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568622038"/>
      </p:ext>
    </p:extLst>
  </p:cSld>
  <p:clrMapOvr>
    <a:masterClrMapping/>
  </p:clrMapOvr>
  <p:transition spd="slow"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Θέση αριθμού διαφάνειας 2"/>
          <p:cNvSpPr>
            <a:spLocks noGrp="1"/>
          </p:cNvSpPr>
          <p:nvPr>
            <p:ph type="sldNum" sz="quarter" idx="12"/>
          </p:nvPr>
        </p:nvSpPr>
        <p:spPr bwMode="auto">
          <a:xfrm>
            <a:off x="7981950" y="6492875"/>
            <a:ext cx="116205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/>
                <a:cs typeface="ＭＳ Ｐゴシック"/>
              </a:defRPr>
            </a:lvl9pPr>
          </a:lstStyle>
          <a:p>
            <a:pPr eaLnBrk="1" hangingPunct="1"/>
            <a:fld id="{0182D17D-9330-4135-A511-C7F60BE49FC1}" type="slidenum">
              <a:rPr lang="el-GR" smtClean="0">
                <a:solidFill>
                  <a:srgbClr val="898989"/>
                </a:solidFill>
              </a:rPr>
              <a:pPr eaLnBrk="1" hangingPunct="1"/>
              <a:t>9</a:t>
            </a:fld>
            <a:endParaRPr lang="el-GR">
              <a:solidFill>
                <a:srgbClr val="898989"/>
              </a:solidFill>
            </a:endParaRPr>
          </a:p>
        </p:txBody>
      </p:sp>
      <p:sp>
        <p:nvSpPr>
          <p:cNvPr id="3074" name="Τίτλος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Η θερμότητα διαδίδεται με ακτινοβολία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-</a:t>
            </a:r>
            <a:b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</a:br>
            <a:r>
              <a:rPr lang="el-G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ＭＳ Ｐゴシック" charset="-128"/>
              </a:rPr>
              <a:t>Πειραματισμός (1)</a:t>
            </a:r>
          </a:p>
        </p:txBody>
      </p:sp>
      <p:sp>
        <p:nvSpPr>
          <p:cNvPr id="3075" name="TextBox 4"/>
          <p:cNvSpPr txBox="1">
            <a:spLocks noChangeArrowheads="1"/>
          </p:cNvSpPr>
          <p:nvPr/>
        </p:nvSpPr>
        <p:spPr bwMode="auto">
          <a:xfrm>
            <a:off x="3816280" y="3048000"/>
            <a:ext cx="52578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lvl="0" eaLnBrk="1" hangingPunct="1">
              <a:defRPr/>
            </a:pPr>
            <a:r>
              <a:rPr lang="el-GR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ea typeface="ＭＳ Ｐゴシック"/>
                <a:cs typeface="+mn-cs"/>
              </a:rPr>
              <a:t>Παρατηρώ ότι το χέρι μου ζεσταίνεται.</a:t>
            </a:r>
          </a:p>
        </p:txBody>
      </p:sp>
      <p:pic>
        <p:nvPicPr>
          <p:cNvPr id="1638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07350" y="596900"/>
            <a:ext cx="919163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389" y="3144066"/>
            <a:ext cx="2584701" cy="21944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89204362"/>
      </p:ext>
    </p:extLst>
  </p:cSld>
  <p:clrMapOvr>
    <a:masterClrMapping/>
  </p:clrMapOvr>
  <p:transition spd="slow">
    <p:pull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Προσαρμοσμένο 31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FF350A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16784</TotalTime>
  <Words>1119</Words>
  <Application>Microsoft Office PowerPoint</Application>
  <PresentationFormat>Προβολή στην οθόνη (4:3)</PresentationFormat>
  <Paragraphs>100</Paragraphs>
  <Slides>29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4" baseType="lpstr">
      <vt:lpstr>Calibri</vt:lpstr>
      <vt:lpstr>Candara</vt:lpstr>
      <vt:lpstr>Comic Sans MS</vt:lpstr>
      <vt:lpstr>Symbol</vt:lpstr>
      <vt:lpstr>Κυματομορφή</vt:lpstr>
      <vt:lpstr>Θερμότητα    Η θερμότητα διαδίδεται με ακτινοβολία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(1)</vt:lpstr>
      <vt:lpstr>Η θερμότητα διαδίδεται με ακτινοβολία- Έναυσμα (2)</vt:lpstr>
      <vt:lpstr>Η θερμότητα διαδίδεται με ακτινοβολία- Πειραματισμός (1)</vt:lpstr>
      <vt:lpstr>Η θερμότητα διαδίδεται με ακτινοβολία- Πειραματισμός (1)</vt:lpstr>
      <vt:lpstr>Η θερμότητα διαδίδεται με ακτινοβολία- Πειραματισμός (1)</vt:lpstr>
      <vt:lpstr>Η θερμότητα διαδίδεται με ακτινοβολία- Πειραματισμός (1)</vt:lpstr>
      <vt:lpstr>Η θερμότητα διαδίδεται με ακτινοβολία- Πειραματισμός (2)</vt:lpstr>
      <vt:lpstr>Η θερμότητα διαδίδεται με ακτινοβολία- Πειραματισμός (2)</vt:lpstr>
      <vt:lpstr>Η θερμότητα διαδίδεται με ακτινοβολία- Συμπέρασμα (1)</vt:lpstr>
      <vt:lpstr>Η θερμότητα διαδίδεται με ακτινοβολία- Συμπέρασμα (1)</vt:lpstr>
      <vt:lpstr>Η θερμότητα διαδίδεται με ακτινοβολία- Εφαρμογή (1)</vt:lpstr>
      <vt:lpstr>Η θερμότητα διαδίδεται με ακτινοβολία- Εφαρμογή (1)</vt:lpstr>
      <vt:lpstr>Η θερμότητα διαδίδεται με ακτινοβολία- Εφαρμογή (2)</vt:lpstr>
      <vt:lpstr>Η θερμότητα διαδίδεται με ακτινοβολία- Εφαρμογή (2)</vt:lpstr>
      <vt:lpstr>Η θερμότητα διαδίδεται με ακτινοβολία- Εφαρμογή (3)</vt:lpstr>
      <vt:lpstr>Η θερμότητα διαδίδεται με ακτινοβολία- Εφαρμογή (3)</vt:lpstr>
      <vt:lpstr>Η θερμότητα διαδίδεται με ακτινοβολία- Εφαρμογή (4)</vt:lpstr>
      <vt:lpstr>Η θερμότητα διαδίδεται με ακτινοβολία- Εφαρμογή (4)</vt:lpstr>
      <vt:lpstr>Η θερμότητα διαδίδεται με ακτινοβολία- Εφαρμογή (5)</vt:lpstr>
      <vt:lpstr>Η θερμότητα διαδίδεται με ακτινοβολία- Εφαρμογή (5)</vt:lpstr>
      <vt:lpstr>Η θερμότητα διαδίδεται με ακτινοβολία- Εφαρμογή (6)</vt:lpstr>
      <vt:lpstr>Η θερμότητα διαδίδεται με ακτινοβολία- Εφαρμογή (6)</vt:lpstr>
      <vt:lpstr>Η θερμότητα διαδίδεται με ακτινοβολία- Εφαρμογή (7)</vt:lpstr>
      <vt:lpstr>Η θερμότητα διαδίδεται με ακτινοβολία- Εφαρμογή (7)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Ενότητα 1: Η τάξη μου</dc:title>
  <dc:creator>ÎÎ¬Î½Ï„Î¹Î± Î Î±Ï€Î±Î³ÎµÏ‰ÏÎ³Î¯Î¿Ï…</dc:creator>
  <cp:lastModifiedBy>Nantia Papageorgiou</cp:lastModifiedBy>
  <cp:revision>347</cp:revision>
  <dcterms:created xsi:type="dcterms:W3CDTF">2015-06-06T08:58:39Z</dcterms:created>
  <dcterms:modified xsi:type="dcterms:W3CDTF">2020-07-22T08:59:56Z</dcterms:modified>
</cp:coreProperties>
</file>