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0" r:id="rId2"/>
    <p:sldId id="261" r:id="rId3"/>
    <p:sldId id="262" r:id="rId4"/>
    <p:sldId id="263" r:id="rId5"/>
    <p:sldId id="264" r:id="rId6"/>
    <p:sldId id="265" r:id="rId7"/>
    <p:sldId id="266" r:id="rId8"/>
    <p:sldId id="267" r:id="rId9"/>
    <p:sldId id="268" r:id="rId10"/>
    <p:sldId id="269"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79"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1F22D8-3458-4C3A-8C2E-A53DDC8FB0D6}" type="datetimeFigureOut">
              <a:rPr lang="el-GR" smtClean="0"/>
              <a:pPr/>
              <a:t>21/1/2018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15ADEB-C9E2-4534-A7AF-3C711E5A1416}"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l-GR" smtClean="0"/>
              <a:t>Kλικ για επεξεργασία του τίτλου</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DF49A818-1F5F-4C69-8674-23EDFD2BC466}" type="datetime1">
              <a:rPr lang="el-GR" smtClean="0"/>
              <a:pPr/>
              <a:t>21/1/2018</a:t>
            </a:fld>
            <a:endParaRPr lang="el-GR" dirty="0"/>
          </a:p>
        </p:txBody>
      </p:sp>
      <p:sp>
        <p:nvSpPr>
          <p:cNvPr id="5" name="Footer Placeholder 4"/>
          <p:cNvSpPr>
            <a:spLocks noGrp="1"/>
          </p:cNvSpPr>
          <p:nvPr>
            <p:ph type="ftr" sz="quarter" idx="11"/>
          </p:nvPr>
        </p:nvSpPr>
        <p:spPr/>
        <p:txBody>
          <a:bodyPr/>
          <a:lstStyle/>
          <a:p>
            <a:r>
              <a:rPr lang="en-GB" smtClean="0"/>
              <a:t>https://pixabay.com</a:t>
            </a:r>
            <a:endParaRPr lang="el-GR" dirty="0"/>
          </a:p>
        </p:txBody>
      </p:sp>
      <p:sp>
        <p:nvSpPr>
          <p:cNvPr id="6" name="Slide Number Placeholder 5"/>
          <p:cNvSpPr>
            <a:spLocks noGrp="1"/>
          </p:cNvSpPr>
          <p:nvPr>
            <p:ph type="sldNum" sz="quarter" idx="12"/>
          </p:nvPr>
        </p:nvSpPr>
        <p:spPr/>
        <p:txBody>
          <a:bodyPr/>
          <a:lstStyle/>
          <a:p>
            <a:fld id="{6A4D273B-AE1C-40A3-AFAA-9CDA6084E113}" type="slidenum">
              <a:rPr lang="el-GR" smtClean="0"/>
              <a:pPr/>
              <a:t>‹#›</a:t>
            </a:fld>
            <a:endParaRPr lang="el-GR" dirty="0"/>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4DA6F422-52BD-41D8-980D-1647A76CAFF1}" type="datetime1">
              <a:rPr lang="el-GR" smtClean="0"/>
              <a:pPr/>
              <a:t>21/1/2018</a:t>
            </a:fld>
            <a:endParaRPr lang="el-GR" dirty="0"/>
          </a:p>
        </p:txBody>
      </p:sp>
      <p:sp>
        <p:nvSpPr>
          <p:cNvPr id="5" name="Footer Placeholder 4"/>
          <p:cNvSpPr>
            <a:spLocks noGrp="1"/>
          </p:cNvSpPr>
          <p:nvPr>
            <p:ph type="ftr" sz="quarter" idx="11"/>
          </p:nvPr>
        </p:nvSpPr>
        <p:spPr/>
        <p:txBody>
          <a:bodyPr/>
          <a:lstStyle/>
          <a:p>
            <a:r>
              <a:rPr lang="en-GB" smtClean="0"/>
              <a:t>https://pixabay.com</a:t>
            </a:r>
            <a:endParaRPr lang="el-GR" dirty="0"/>
          </a:p>
        </p:txBody>
      </p:sp>
      <p:sp>
        <p:nvSpPr>
          <p:cNvPr id="6" name="Slide Number Placeholder 5"/>
          <p:cNvSpPr>
            <a:spLocks noGrp="1"/>
          </p:cNvSpPr>
          <p:nvPr>
            <p:ph type="sldNum" sz="quarter" idx="12"/>
          </p:nvPr>
        </p:nvSpPr>
        <p:spPr/>
        <p:txBody>
          <a:bodyPr/>
          <a:lstStyle/>
          <a:p>
            <a:fld id="{6A4D273B-AE1C-40A3-AFAA-9CDA6084E113}" type="slidenum">
              <a:rPr lang="el-GR" smtClean="0"/>
              <a:pPr/>
              <a:t>‹#›</a:t>
            </a:fld>
            <a:endParaRPr lang="el-GR" dirty="0"/>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76ADB9FC-C0D4-4B59-8383-39450C6E33FF}" type="datetime1">
              <a:rPr lang="el-GR" smtClean="0"/>
              <a:pPr/>
              <a:t>21/1/2018</a:t>
            </a:fld>
            <a:endParaRPr lang="el-GR" dirty="0"/>
          </a:p>
        </p:txBody>
      </p:sp>
      <p:sp>
        <p:nvSpPr>
          <p:cNvPr id="5" name="Footer Placeholder 4"/>
          <p:cNvSpPr>
            <a:spLocks noGrp="1"/>
          </p:cNvSpPr>
          <p:nvPr>
            <p:ph type="ftr" sz="quarter" idx="11"/>
          </p:nvPr>
        </p:nvSpPr>
        <p:spPr/>
        <p:txBody>
          <a:bodyPr/>
          <a:lstStyle/>
          <a:p>
            <a:r>
              <a:rPr lang="en-GB" smtClean="0"/>
              <a:t>https://pixabay.com</a:t>
            </a:r>
            <a:endParaRPr lang="el-GR" dirty="0"/>
          </a:p>
        </p:txBody>
      </p:sp>
      <p:sp>
        <p:nvSpPr>
          <p:cNvPr id="6" name="Slide Number Placeholder 5"/>
          <p:cNvSpPr>
            <a:spLocks noGrp="1"/>
          </p:cNvSpPr>
          <p:nvPr>
            <p:ph type="sldNum" sz="quarter" idx="12"/>
          </p:nvPr>
        </p:nvSpPr>
        <p:spPr/>
        <p:txBody>
          <a:bodyPr/>
          <a:lstStyle/>
          <a:p>
            <a:fld id="{6A4D273B-AE1C-40A3-AFAA-9CDA6084E113}" type="slidenum">
              <a:rPr lang="el-GR" smtClean="0"/>
              <a:pPr/>
              <a:t>‹#›</a:t>
            </a:fld>
            <a:endParaRPr lang="el-GR" dirty="0"/>
          </a:p>
        </p:txBody>
      </p:sp>
      <p:grpSp>
        <p:nvGrpSpPr>
          <p:cNvPr id="7"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l-GR" smtClean="0"/>
              <a:t>Kλικ για επεξεργασία του τίτλου</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8290E280-E418-476C-9C42-5E6A7D7F9585}" type="datetime1">
              <a:rPr lang="el-GR" smtClean="0"/>
              <a:pPr/>
              <a:t>21/1/2018</a:t>
            </a:fld>
            <a:endParaRPr lang="el-GR" dirty="0"/>
          </a:p>
        </p:txBody>
      </p:sp>
      <p:sp>
        <p:nvSpPr>
          <p:cNvPr id="5" name="Footer Placeholder 4"/>
          <p:cNvSpPr>
            <a:spLocks noGrp="1"/>
          </p:cNvSpPr>
          <p:nvPr>
            <p:ph type="ftr" sz="quarter" idx="11"/>
          </p:nvPr>
        </p:nvSpPr>
        <p:spPr/>
        <p:txBody>
          <a:bodyPr/>
          <a:lstStyle/>
          <a:p>
            <a:r>
              <a:rPr lang="en-GB" smtClean="0"/>
              <a:t>https://pixabay.com</a:t>
            </a:r>
            <a:endParaRPr lang="el-GR" dirty="0"/>
          </a:p>
        </p:txBody>
      </p:sp>
      <p:sp>
        <p:nvSpPr>
          <p:cNvPr id="6" name="Slide Number Placeholder 5"/>
          <p:cNvSpPr>
            <a:spLocks noGrp="1"/>
          </p:cNvSpPr>
          <p:nvPr>
            <p:ph type="sldNum" sz="quarter" idx="12"/>
          </p:nvPr>
        </p:nvSpPr>
        <p:spPr/>
        <p:txBody>
          <a:bodyPr/>
          <a:lstStyle/>
          <a:p>
            <a:fld id="{6A4D273B-AE1C-40A3-AFAA-9CDA6084E113}" type="slidenum">
              <a:rPr lang="el-GR" smtClean="0"/>
              <a:pPr/>
              <a:t>‹#›</a:t>
            </a:fld>
            <a:endParaRPr lang="el-GR" dirty="0"/>
          </a:p>
        </p:txBody>
      </p:sp>
      <p:sp>
        <p:nvSpPr>
          <p:cNvPr id="7" name="Title 6"/>
          <p:cNvSpPr>
            <a:spLocks noGrp="1"/>
          </p:cNvSpPr>
          <p:nvPr>
            <p:ph type="title"/>
          </p:nvPr>
        </p:nvSpPr>
        <p:spPr/>
        <p:txBody>
          <a:bodyPr/>
          <a:lstStyle/>
          <a:p>
            <a:r>
              <a:rPr lang="el-GR" smtClean="0"/>
              <a:t>Kλικ για επεξεργασία του τίτλου</a:t>
            </a:r>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l-GR" smtClean="0"/>
              <a:t>Kλικ για επεξεργασία του τίτλου</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Date Placeholder 3"/>
          <p:cNvSpPr>
            <a:spLocks noGrp="1"/>
          </p:cNvSpPr>
          <p:nvPr>
            <p:ph type="dt" sz="half" idx="10"/>
          </p:nvPr>
        </p:nvSpPr>
        <p:spPr/>
        <p:txBody>
          <a:bodyPr/>
          <a:lstStyle/>
          <a:p>
            <a:fld id="{1F6A18B7-9EB0-4226-AB39-E2AAB67D25D1}" type="datetime1">
              <a:rPr lang="el-GR" smtClean="0"/>
              <a:pPr/>
              <a:t>21/1/2018</a:t>
            </a:fld>
            <a:endParaRPr lang="el-GR" dirty="0"/>
          </a:p>
        </p:txBody>
      </p:sp>
      <p:sp>
        <p:nvSpPr>
          <p:cNvPr id="5" name="Footer Placeholder 4"/>
          <p:cNvSpPr>
            <a:spLocks noGrp="1"/>
          </p:cNvSpPr>
          <p:nvPr>
            <p:ph type="ftr" sz="quarter" idx="11"/>
          </p:nvPr>
        </p:nvSpPr>
        <p:spPr/>
        <p:txBody>
          <a:bodyPr/>
          <a:lstStyle/>
          <a:p>
            <a:r>
              <a:rPr lang="en-GB" smtClean="0"/>
              <a:t>https://pixabay.com</a:t>
            </a:r>
            <a:endParaRPr lang="el-GR" dirty="0"/>
          </a:p>
        </p:txBody>
      </p:sp>
      <p:sp>
        <p:nvSpPr>
          <p:cNvPr id="6" name="Slide Number Placeholder 5"/>
          <p:cNvSpPr>
            <a:spLocks noGrp="1"/>
          </p:cNvSpPr>
          <p:nvPr>
            <p:ph type="sldNum" sz="quarter" idx="12"/>
          </p:nvPr>
        </p:nvSpPr>
        <p:spPr/>
        <p:txBody>
          <a:bodyPr/>
          <a:lstStyle/>
          <a:p>
            <a:fld id="{6A4D273B-AE1C-40A3-AFAA-9CDA6084E113}" type="slidenum">
              <a:rPr lang="el-GR" smtClean="0"/>
              <a:pPr/>
              <a:t>‹#›</a:t>
            </a:fld>
            <a:endParaRPr lang="el-GR" dirty="0"/>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5" name="Date Placeholder 4"/>
          <p:cNvSpPr>
            <a:spLocks noGrp="1"/>
          </p:cNvSpPr>
          <p:nvPr>
            <p:ph type="dt" sz="half" idx="10"/>
          </p:nvPr>
        </p:nvSpPr>
        <p:spPr/>
        <p:txBody>
          <a:bodyPr/>
          <a:lstStyle/>
          <a:p>
            <a:fld id="{552FD40C-A342-4383-B1B2-FFB334C738A1}" type="datetime1">
              <a:rPr lang="el-GR" smtClean="0"/>
              <a:pPr/>
              <a:t>21/1/2018</a:t>
            </a:fld>
            <a:endParaRPr lang="el-GR" dirty="0"/>
          </a:p>
        </p:txBody>
      </p:sp>
      <p:sp>
        <p:nvSpPr>
          <p:cNvPr id="6" name="Footer Placeholder 5"/>
          <p:cNvSpPr>
            <a:spLocks noGrp="1"/>
          </p:cNvSpPr>
          <p:nvPr>
            <p:ph type="ftr" sz="quarter" idx="11"/>
          </p:nvPr>
        </p:nvSpPr>
        <p:spPr/>
        <p:txBody>
          <a:bodyPr/>
          <a:lstStyle/>
          <a:p>
            <a:r>
              <a:rPr lang="en-GB" smtClean="0"/>
              <a:t>https://pixabay.com</a:t>
            </a:r>
            <a:endParaRPr lang="el-GR" dirty="0"/>
          </a:p>
        </p:txBody>
      </p:sp>
      <p:sp>
        <p:nvSpPr>
          <p:cNvPr id="7" name="Slide Number Placeholder 6"/>
          <p:cNvSpPr>
            <a:spLocks noGrp="1"/>
          </p:cNvSpPr>
          <p:nvPr>
            <p:ph type="sldNum" sz="quarter" idx="12"/>
          </p:nvPr>
        </p:nvSpPr>
        <p:spPr/>
        <p:txBody>
          <a:bodyPr/>
          <a:lstStyle/>
          <a:p>
            <a:fld id="{6A4D273B-AE1C-40A3-AFAA-9CDA6084E113}" type="slidenum">
              <a:rPr lang="el-GR" smtClean="0"/>
              <a:pPr/>
              <a:t>‹#›</a:t>
            </a:fld>
            <a:endParaRPr lang="el-GR" dirty="0"/>
          </a:p>
        </p:txBody>
      </p:sp>
      <p:sp>
        <p:nvSpPr>
          <p:cNvPr id="9" name="Content Placeholder 8"/>
          <p:cNvSpPr>
            <a:spLocks noGrp="1"/>
          </p:cNvSpPr>
          <p:nvPr>
            <p:ph sz="quarter" idx="13"/>
          </p:nvPr>
        </p:nvSpPr>
        <p:spPr>
          <a:xfrm>
            <a:off x="676655" y="2679192"/>
            <a:ext cx="3822192" cy="3447288"/>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4B9C4C3D-DADA-4804-A5AD-A5AE583975C3}" type="datetime1">
              <a:rPr lang="el-GR" smtClean="0"/>
              <a:pPr/>
              <a:t>21/1/2018</a:t>
            </a:fld>
            <a:endParaRPr lang="el-GR" dirty="0"/>
          </a:p>
        </p:txBody>
      </p:sp>
      <p:sp>
        <p:nvSpPr>
          <p:cNvPr id="8" name="Footer Placeholder 7"/>
          <p:cNvSpPr>
            <a:spLocks noGrp="1"/>
          </p:cNvSpPr>
          <p:nvPr>
            <p:ph type="ftr" sz="quarter" idx="11"/>
          </p:nvPr>
        </p:nvSpPr>
        <p:spPr/>
        <p:txBody>
          <a:bodyPr/>
          <a:lstStyle/>
          <a:p>
            <a:r>
              <a:rPr lang="en-GB" smtClean="0"/>
              <a:t>https://pixabay.com</a:t>
            </a:r>
            <a:endParaRPr lang="el-GR" dirty="0"/>
          </a:p>
        </p:txBody>
      </p:sp>
      <p:sp>
        <p:nvSpPr>
          <p:cNvPr id="9" name="Slide Number Placeholder 8"/>
          <p:cNvSpPr>
            <a:spLocks noGrp="1"/>
          </p:cNvSpPr>
          <p:nvPr>
            <p:ph type="sldNum" sz="quarter" idx="12"/>
          </p:nvPr>
        </p:nvSpPr>
        <p:spPr/>
        <p:txBody>
          <a:bodyPr/>
          <a:lstStyle/>
          <a:p>
            <a:fld id="{6A4D273B-AE1C-40A3-AFAA-9CDA6084E113}" type="slidenum">
              <a:rPr lang="el-GR" smtClean="0"/>
              <a:pPr/>
              <a:t>‹#›</a:t>
            </a:fld>
            <a:endParaRPr lang="el-GR" dirty="0"/>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3" name="Date Placeholder 2"/>
          <p:cNvSpPr>
            <a:spLocks noGrp="1"/>
          </p:cNvSpPr>
          <p:nvPr>
            <p:ph type="dt" sz="half" idx="10"/>
          </p:nvPr>
        </p:nvSpPr>
        <p:spPr/>
        <p:txBody>
          <a:bodyPr/>
          <a:lstStyle/>
          <a:p>
            <a:fld id="{44FF3586-2EB6-44DD-B153-8D7A09372CF7}" type="datetime1">
              <a:rPr lang="el-GR" smtClean="0"/>
              <a:pPr/>
              <a:t>21/1/2018</a:t>
            </a:fld>
            <a:endParaRPr lang="el-GR" dirty="0"/>
          </a:p>
        </p:txBody>
      </p:sp>
      <p:sp>
        <p:nvSpPr>
          <p:cNvPr id="4" name="Footer Placeholder 3"/>
          <p:cNvSpPr>
            <a:spLocks noGrp="1"/>
          </p:cNvSpPr>
          <p:nvPr>
            <p:ph type="ftr" sz="quarter" idx="11"/>
          </p:nvPr>
        </p:nvSpPr>
        <p:spPr/>
        <p:txBody>
          <a:bodyPr/>
          <a:lstStyle/>
          <a:p>
            <a:r>
              <a:rPr lang="en-GB" smtClean="0"/>
              <a:t>https://pixabay.com</a:t>
            </a:r>
            <a:endParaRPr lang="el-GR" dirty="0"/>
          </a:p>
        </p:txBody>
      </p:sp>
      <p:sp>
        <p:nvSpPr>
          <p:cNvPr id="5" name="Slide Number Placeholder 4"/>
          <p:cNvSpPr>
            <a:spLocks noGrp="1"/>
          </p:cNvSpPr>
          <p:nvPr>
            <p:ph type="sldNum" sz="quarter" idx="12"/>
          </p:nvPr>
        </p:nvSpPr>
        <p:spPr/>
        <p:txBody>
          <a:bodyPr/>
          <a:lstStyle/>
          <a:p>
            <a:fld id="{6A4D273B-AE1C-40A3-AFAA-9CDA6084E113}" type="slidenum">
              <a:rPr lang="el-GR" smtClean="0"/>
              <a:pPr/>
              <a:t>‹#›</a:t>
            </a:fld>
            <a:endParaRPr lang="el-GR" dirty="0"/>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7721058E-4A2D-4E57-9680-D85BDA1AF2A6}" type="datetime1">
              <a:rPr lang="el-GR" smtClean="0"/>
              <a:pPr/>
              <a:t>21/1/2018</a:t>
            </a:fld>
            <a:endParaRPr lang="el-GR" dirty="0"/>
          </a:p>
        </p:txBody>
      </p:sp>
      <p:sp>
        <p:nvSpPr>
          <p:cNvPr id="3" name="Footer Placeholder 2"/>
          <p:cNvSpPr>
            <a:spLocks noGrp="1"/>
          </p:cNvSpPr>
          <p:nvPr>
            <p:ph type="ftr" sz="quarter" idx="11"/>
          </p:nvPr>
        </p:nvSpPr>
        <p:spPr/>
        <p:txBody>
          <a:bodyPr/>
          <a:lstStyle/>
          <a:p>
            <a:r>
              <a:rPr lang="en-GB" smtClean="0"/>
              <a:t>https://pixabay.com</a:t>
            </a:r>
            <a:endParaRPr lang="el-GR" dirty="0"/>
          </a:p>
        </p:txBody>
      </p:sp>
      <p:sp>
        <p:nvSpPr>
          <p:cNvPr id="4" name="Slide Number Placeholder 3"/>
          <p:cNvSpPr>
            <a:spLocks noGrp="1"/>
          </p:cNvSpPr>
          <p:nvPr>
            <p:ph type="sldNum" sz="quarter" idx="12"/>
          </p:nvPr>
        </p:nvSpPr>
        <p:spPr/>
        <p:txBody>
          <a:bodyPr/>
          <a:lstStyle/>
          <a:p>
            <a:fld id="{6A4D273B-AE1C-40A3-AFAA-9CDA6084E113}" type="slidenum">
              <a:rPr lang="el-GR" smtClean="0"/>
              <a:pPr/>
              <a:t>‹#›</a:t>
            </a:fld>
            <a:endParaRPr lang="el-GR" dirty="0"/>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A2F29800-71BD-4674-BBCD-DCD1311D983B}" type="datetime1">
              <a:rPr lang="el-GR" smtClean="0"/>
              <a:pPr/>
              <a:t>21/1/2018</a:t>
            </a:fld>
            <a:endParaRPr lang="el-GR" dirty="0"/>
          </a:p>
        </p:txBody>
      </p:sp>
      <p:sp>
        <p:nvSpPr>
          <p:cNvPr id="6" name="Footer Placeholder 5"/>
          <p:cNvSpPr>
            <a:spLocks noGrp="1"/>
          </p:cNvSpPr>
          <p:nvPr>
            <p:ph type="ftr" sz="quarter" idx="11"/>
          </p:nvPr>
        </p:nvSpPr>
        <p:spPr/>
        <p:txBody>
          <a:bodyPr/>
          <a:lstStyle/>
          <a:p>
            <a:r>
              <a:rPr lang="en-GB" smtClean="0"/>
              <a:t>https://pixabay.com</a:t>
            </a:r>
            <a:endParaRPr lang="el-GR" dirty="0"/>
          </a:p>
        </p:txBody>
      </p:sp>
      <p:sp>
        <p:nvSpPr>
          <p:cNvPr id="7" name="Slide Number Placeholder 6"/>
          <p:cNvSpPr>
            <a:spLocks noGrp="1"/>
          </p:cNvSpPr>
          <p:nvPr>
            <p:ph type="sldNum" sz="quarter" idx="12"/>
          </p:nvPr>
        </p:nvSpPr>
        <p:spPr/>
        <p:txBody>
          <a:bodyPr/>
          <a:lstStyle/>
          <a:p>
            <a:fld id="{6A4D273B-AE1C-40A3-AFAA-9CDA6084E113}" type="slidenum">
              <a:rPr lang="el-GR" smtClean="0"/>
              <a:pPr/>
              <a:t>‹#›</a:t>
            </a:fld>
            <a:endParaRPr lang="el-G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l-GR" smtClean="0"/>
              <a:t>Kλικ για επεξεργασία του τίτλου</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l-GR" smtClean="0"/>
              <a:t>Kλικ για επεξεργασία του τίτλου</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Date Placeholder 4"/>
          <p:cNvSpPr>
            <a:spLocks noGrp="1"/>
          </p:cNvSpPr>
          <p:nvPr>
            <p:ph type="dt" sz="half" idx="10"/>
          </p:nvPr>
        </p:nvSpPr>
        <p:spPr/>
        <p:txBody>
          <a:bodyPr/>
          <a:lstStyle/>
          <a:p>
            <a:fld id="{4BB449CE-C9EC-4D1D-82BA-6302EBB3EF38}" type="datetime1">
              <a:rPr lang="el-GR" smtClean="0"/>
              <a:pPr/>
              <a:t>21/1/2018</a:t>
            </a:fld>
            <a:endParaRPr lang="el-GR" dirty="0"/>
          </a:p>
        </p:txBody>
      </p:sp>
      <p:sp>
        <p:nvSpPr>
          <p:cNvPr id="6" name="Footer Placeholder 5"/>
          <p:cNvSpPr>
            <a:spLocks noGrp="1"/>
          </p:cNvSpPr>
          <p:nvPr>
            <p:ph type="ftr" sz="quarter" idx="11"/>
          </p:nvPr>
        </p:nvSpPr>
        <p:spPr/>
        <p:txBody>
          <a:bodyPr/>
          <a:lstStyle/>
          <a:p>
            <a:r>
              <a:rPr lang="en-GB" smtClean="0"/>
              <a:t>https://pixabay.com</a:t>
            </a:r>
            <a:endParaRPr lang="el-GR" dirty="0"/>
          </a:p>
        </p:txBody>
      </p:sp>
      <p:sp>
        <p:nvSpPr>
          <p:cNvPr id="7" name="Slide Number Placeholder 6"/>
          <p:cNvSpPr>
            <a:spLocks noGrp="1"/>
          </p:cNvSpPr>
          <p:nvPr>
            <p:ph type="sldNum" sz="quarter" idx="12"/>
          </p:nvPr>
        </p:nvSpPr>
        <p:spPr/>
        <p:txBody>
          <a:bodyPr/>
          <a:lstStyle/>
          <a:p>
            <a:fld id="{6A4D273B-AE1C-40A3-AFAA-9CDA6084E113}" type="slidenum">
              <a:rPr lang="el-GR" smtClean="0"/>
              <a:pPr/>
              <a:t>‹#›</a:t>
            </a:fld>
            <a:endParaRPr lang="el-G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n-US" dirty="0"/>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89AEF14-E587-40FE-BF18-804588A58D9A}" type="datetime1">
              <a:rPr lang="el-GR" smtClean="0"/>
              <a:pPr/>
              <a:t>21/1/2018</a:t>
            </a:fld>
            <a:endParaRPr lang="el-G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GB" smtClean="0"/>
              <a:t>https://pixabay.com</a:t>
            </a:r>
            <a:endParaRPr lang="el-G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A4D273B-AE1C-40A3-AFAA-9CDA6084E113}" type="slidenum">
              <a:rPr lang="el-GR" smtClean="0"/>
              <a:pPr/>
              <a:t>‹#›</a:t>
            </a:fld>
            <a:endParaRPr lang="el-G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hf sldNum="0"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548680"/>
            <a:ext cx="7772400" cy="1780108"/>
          </a:xfrm>
        </p:spPr>
        <p:txBody>
          <a:bodyPr/>
          <a:lstStyle/>
          <a:p>
            <a:r>
              <a:rPr lang="el-GR" dirty="0" smtClean="0">
                <a:solidFill>
                  <a:schemeClr val="tx1"/>
                </a:solidFill>
              </a:rPr>
              <a:t>Οι αντωνυμίες</a:t>
            </a:r>
            <a:endParaRPr lang="el-GR" dirty="0">
              <a:solidFill>
                <a:schemeClr val="tx1"/>
              </a:solidFill>
            </a:endParaRPr>
          </a:p>
        </p:txBody>
      </p:sp>
      <p:sp>
        <p:nvSpPr>
          <p:cNvPr id="3" name="2 - Υπότιτλος"/>
          <p:cNvSpPr>
            <a:spLocks noGrp="1"/>
          </p:cNvSpPr>
          <p:nvPr>
            <p:ph type="subTitle" idx="1"/>
          </p:nvPr>
        </p:nvSpPr>
        <p:spPr>
          <a:xfrm>
            <a:off x="1619672" y="2852936"/>
            <a:ext cx="6400800" cy="1473200"/>
          </a:xfrm>
        </p:spPr>
        <p:txBody>
          <a:bodyPr/>
          <a:lstStyle/>
          <a:p>
            <a:r>
              <a:rPr lang="el-GR" dirty="0" smtClean="0">
                <a:solidFill>
                  <a:schemeClr val="tx1"/>
                </a:solidFill>
                <a:ea typeface="ＭＳ Ｐゴシック" pitchFamily="34" charset="-128"/>
              </a:rPr>
              <a:t>Όνομα Εκπαιδευτικού </a:t>
            </a:r>
          </a:p>
          <a:p>
            <a:r>
              <a:rPr lang="el-GR" dirty="0" smtClean="0">
                <a:solidFill>
                  <a:schemeClr val="tx1"/>
                </a:solidFill>
                <a:ea typeface="ＭＳ Ｐゴシック" pitchFamily="34" charset="-128"/>
              </a:rPr>
              <a:t>Σχολείο</a:t>
            </a:r>
            <a:endParaRPr lang="el-GR" dirty="0"/>
          </a:p>
        </p:txBody>
      </p:sp>
      <p:sp>
        <p:nvSpPr>
          <p:cNvPr id="4" name="3 - Θέση υποσέλιδου"/>
          <p:cNvSpPr>
            <a:spLocks noGrp="1"/>
          </p:cNvSpPr>
          <p:nvPr>
            <p:ph type="ftr" sz="quarter" idx="11"/>
          </p:nvPr>
        </p:nvSpPr>
        <p:spPr>
          <a:xfrm>
            <a:off x="251520" y="6492875"/>
            <a:ext cx="3786691" cy="365125"/>
          </a:xfrm>
        </p:spPr>
        <p:txBody>
          <a:bodyPr/>
          <a:lstStyle/>
          <a:p>
            <a:pPr>
              <a:defRPr/>
            </a:pPr>
            <a:r>
              <a:rPr lang="en-GB" sz="1100" dirty="0" smtClean="0">
                <a:solidFill>
                  <a:schemeClr val="tx1">
                    <a:lumMod val="95000"/>
                    <a:lumOff val="5000"/>
                  </a:schemeClr>
                </a:solidFill>
              </a:rPr>
              <a:t>https://pixabay.com</a:t>
            </a:r>
            <a:endParaRPr lang="el-GR" sz="1100" dirty="0">
              <a:solidFill>
                <a:schemeClr val="tx1">
                  <a:lumMod val="95000"/>
                  <a:lumOff val="5000"/>
                </a:schemeClr>
              </a:solidFill>
            </a:endParaRPr>
          </a:p>
        </p:txBody>
      </p:sp>
      <p:sp>
        <p:nvSpPr>
          <p:cNvPr id="6" name="5 - Ορθογώνιο"/>
          <p:cNvSpPr/>
          <p:nvPr/>
        </p:nvSpPr>
        <p:spPr>
          <a:xfrm>
            <a:off x="251520" y="6165304"/>
            <a:ext cx="2372765" cy="261610"/>
          </a:xfrm>
          <a:prstGeom prst="rect">
            <a:avLst/>
          </a:prstGeom>
        </p:spPr>
        <p:txBody>
          <a:bodyPr wrap="none">
            <a:spAutoFit/>
          </a:bodyPr>
          <a:lstStyle/>
          <a:p>
            <a:pPr>
              <a:defRPr/>
            </a:pPr>
            <a:r>
              <a:rPr lang="el-GR" sz="1100" dirty="0" smtClean="0">
                <a:solidFill>
                  <a:schemeClr val="tx1">
                    <a:lumMod val="95000"/>
                    <a:lumOff val="5000"/>
                  </a:schemeClr>
                </a:solidFill>
              </a:rPr>
              <a:t>Γραμματική της Ελληνικής Γλώσσας</a:t>
            </a:r>
            <a:endParaRPr lang="el-GR" sz="1100" dirty="0">
              <a:solidFill>
                <a:schemeClr val="tx1">
                  <a:lumMod val="95000"/>
                  <a:lumOff val="5000"/>
                </a:schemeClr>
              </a:solidFill>
            </a:endParaRPr>
          </a:p>
        </p:txBody>
      </p:sp>
      <p:pic>
        <p:nvPicPr>
          <p:cNvPr id="7" name="6 - Εικόνα" descr="green-monster-reading-book.png"/>
          <p:cNvPicPr>
            <a:picLocks noChangeAspect="1"/>
          </p:cNvPicPr>
          <p:nvPr/>
        </p:nvPicPr>
        <p:blipFill>
          <a:blip r:embed="rId2" cstate="print"/>
          <a:stretch>
            <a:fillRect/>
          </a:stretch>
        </p:blipFill>
        <p:spPr>
          <a:xfrm>
            <a:off x="683568" y="3645024"/>
            <a:ext cx="2637046" cy="2354163"/>
          </a:xfrm>
          <a:prstGeom prst="rect">
            <a:avLst/>
          </a:prstGeom>
        </p:spPr>
      </p:pic>
      <p:pic>
        <p:nvPicPr>
          <p:cNvPr id="8" name="Picture 2" descr="C:\Users\olina\Desktop\Teacherland\εικόνες\grammatikh png black (1).png"/>
          <p:cNvPicPr>
            <a:picLocks noChangeAspect="1" noChangeArrowheads="1"/>
          </p:cNvPicPr>
          <p:nvPr/>
        </p:nvPicPr>
        <p:blipFill>
          <a:blip r:embed="rId3"/>
          <a:srcRect/>
          <a:stretch>
            <a:fillRect/>
          </a:stretch>
        </p:blipFill>
        <p:spPr bwMode="auto">
          <a:xfrm>
            <a:off x="7105038" y="5072074"/>
            <a:ext cx="1753210" cy="83152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51520" y="1628800"/>
            <a:ext cx="8640959" cy="4896544"/>
          </a:xfrm>
        </p:spPr>
        <p:txBody>
          <a:bodyPr>
            <a:normAutofit fontScale="92500" lnSpcReduction="10000"/>
          </a:bodyPr>
          <a:lstStyle/>
          <a:p>
            <a:r>
              <a:rPr lang="el-GR" b="1" dirty="0" smtClean="0">
                <a:solidFill>
                  <a:schemeClr val="accent4">
                    <a:lumMod val="75000"/>
                  </a:schemeClr>
                </a:solidFill>
              </a:rPr>
              <a:t>Να αναγνωρίσετε το είδος των παρακάτω αντωνυμιών:</a:t>
            </a:r>
          </a:p>
          <a:p>
            <a:endParaRPr lang="el-GR" b="1" dirty="0" smtClean="0">
              <a:solidFill>
                <a:schemeClr val="accent4">
                  <a:lumMod val="75000"/>
                </a:schemeClr>
              </a:solidFill>
            </a:endParaRPr>
          </a:p>
          <a:p>
            <a:r>
              <a:rPr lang="el-GR" dirty="0" smtClean="0">
                <a:solidFill>
                  <a:schemeClr val="accent4">
                    <a:lumMod val="75000"/>
                  </a:schemeClr>
                </a:solidFill>
              </a:rPr>
              <a:t>Εκείνος </a:t>
            </a:r>
            <a:r>
              <a:rPr lang="el-GR" dirty="0" smtClean="0">
                <a:solidFill>
                  <a:schemeClr val="accent4">
                    <a:lumMod val="75000"/>
                  </a:schemeClr>
                </a:solidFill>
                <a:sym typeface="Wingdings" pitchFamily="2" charset="2"/>
              </a:rPr>
              <a:t> _______________</a:t>
            </a:r>
          </a:p>
          <a:p>
            <a:r>
              <a:rPr lang="el-GR" dirty="0" smtClean="0">
                <a:solidFill>
                  <a:schemeClr val="accent4">
                    <a:lumMod val="75000"/>
                  </a:schemeClr>
                </a:solidFill>
              </a:rPr>
              <a:t>Δικό τους </a:t>
            </a:r>
            <a:r>
              <a:rPr lang="el-GR" dirty="0" smtClean="0">
                <a:solidFill>
                  <a:schemeClr val="accent4">
                    <a:lumMod val="75000"/>
                  </a:schemeClr>
                </a:solidFill>
                <a:sym typeface="Wingdings" pitchFamily="2" charset="2"/>
              </a:rPr>
              <a:t> _______________</a:t>
            </a:r>
          </a:p>
          <a:p>
            <a:r>
              <a:rPr lang="el-GR" dirty="0" smtClean="0">
                <a:solidFill>
                  <a:schemeClr val="accent4">
                    <a:lumMod val="75000"/>
                  </a:schemeClr>
                </a:solidFill>
                <a:sym typeface="Wingdings" pitchFamily="2" charset="2"/>
              </a:rPr>
              <a:t>Καθεμία  _______________</a:t>
            </a:r>
          </a:p>
          <a:p>
            <a:r>
              <a:rPr lang="el-GR" dirty="0" smtClean="0">
                <a:solidFill>
                  <a:schemeClr val="accent4">
                    <a:lumMod val="75000"/>
                  </a:schemeClr>
                </a:solidFill>
              </a:rPr>
              <a:t>Τους εαυτούς τους </a:t>
            </a:r>
            <a:r>
              <a:rPr lang="el-GR" dirty="0" smtClean="0">
                <a:solidFill>
                  <a:schemeClr val="accent4">
                    <a:lumMod val="75000"/>
                  </a:schemeClr>
                </a:solidFill>
                <a:sym typeface="Wingdings" pitchFamily="2" charset="2"/>
              </a:rPr>
              <a:t> _______________</a:t>
            </a:r>
          </a:p>
          <a:p>
            <a:r>
              <a:rPr lang="el-GR" dirty="0" smtClean="0">
                <a:solidFill>
                  <a:schemeClr val="accent4">
                    <a:lumMod val="75000"/>
                  </a:schemeClr>
                </a:solidFill>
              </a:rPr>
              <a:t>Πόση </a:t>
            </a:r>
            <a:r>
              <a:rPr lang="el-GR" dirty="0" smtClean="0">
                <a:solidFill>
                  <a:schemeClr val="accent4">
                    <a:lumMod val="75000"/>
                  </a:schemeClr>
                </a:solidFill>
                <a:sym typeface="Wingdings" pitchFamily="2" charset="2"/>
              </a:rPr>
              <a:t> _______________</a:t>
            </a:r>
          </a:p>
          <a:p>
            <a:r>
              <a:rPr lang="el-GR" dirty="0" smtClean="0">
                <a:solidFill>
                  <a:schemeClr val="accent4">
                    <a:lumMod val="75000"/>
                  </a:schemeClr>
                </a:solidFill>
              </a:rPr>
              <a:t>Η οποία </a:t>
            </a:r>
            <a:r>
              <a:rPr lang="el-GR" dirty="0" smtClean="0">
                <a:solidFill>
                  <a:schemeClr val="accent4">
                    <a:lumMod val="75000"/>
                  </a:schemeClr>
                </a:solidFill>
                <a:sym typeface="Wingdings" pitchFamily="2" charset="2"/>
              </a:rPr>
              <a:t> _______________</a:t>
            </a:r>
          </a:p>
          <a:p>
            <a:r>
              <a:rPr lang="el-GR" dirty="0" smtClean="0">
                <a:solidFill>
                  <a:schemeClr val="accent4">
                    <a:lumMod val="75000"/>
                  </a:schemeClr>
                </a:solidFill>
              </a:rPr>
              <a:t>Μόνη της </a:t>
            </a:r>
            <a:r>
              <a:rPr lang="el-GR" dirty="0" smtClean="0">
                <a:solidFill>
                  <a:schemeClr val="accent4">
                    <a:lumMod val="75000"/>
                  </a:schemeClr>
                </a:solidFill>
                <a:sym typeface="Wingdings" pitchFamily="2" charset="2"/>
              </a:rPr>
              <a:t> _______________</a:t>
            </a:r>
          </a:p>
          <a:p>
            <a:r>
              <a:rPr lang="el-GR" dirty="0" smtClean="0">
                <a:solidFill>
                  <a:schemeClr val="accent4">
                    <a:lumMod val="75000"/>
                  </a:schemeClr>
                </a:solidFill>
                <a:sym typeface="Wingdings" pitchFamily="2" charset="2"/>
              </a:rPr>
              <a:t>Αυτές  _______________</a:t>
            </a:r>
          </a:p>
          <a:p>
            <a:r>
              <a:rPr lang="el-GR" dirty="0" smtClean="0">
                <a:solidFill>
                  <a:schemeClr val="accent4">
                    <a:lumMod val="75000"/>
                  </a:schemeClr>
                </a:solidFill>
                <a:sym typeface="Wingdings" pitchFamily="2" charset="2"/>
              </a:rPr>
              <a:t>Μερικές  _______________</a:t>
            </a:r>
          </a:p>
          <a:p>
            <a:r>
              <a:rPr lang="el-GR" dirty="0" smtClean="0">
                <a:solidFill>
                  <a:schemeClr val="accent4">
                    <a:lumMod val="75000"/>
                  </a:schemeClr>
                </a:solidFill>
                <a:sym typeface="Wingdings" pitchFamily="2" charset="2"/>
              </a:rPr>
              <a:t>Τι  _______________</a:t>
            </a:r>
          </a:p>
          <a:p>
            <a:r>
              <a:rPr lang="el-GR" dirty="0" err="1" smtClean="0">
                <a:solidFill>
                  <a:schemeClr val="accent4">
                    <a:lumMod val="75000"/>
                  </a:schemeClr>
                </a:solidFill>
                <a:sym typeface="Wingdings" pitchFamily="2" charset="2"/>
              </a:rPr>
              <a:t>Ό,τι</a:t>
            </a:r>
            <a:r>
              <a:rPr lang="el-GR" dirty="0" smtClean="0">
                <a:solidFill>
                  <a:schemeClr val="accent4">
                    <a:lumMod val="75000"/>
                  </a:schemeClr>
                </a:solidFill>
                <a:sym typeface="Wingdings" pitchFamily="2" charset="2"/>
              </a:rPr>
              <a:t>  _______________</a:t>
            </a:r>
          </a:p>
          <a:p>
            <a:endParaRPr lang="el-GR" dirty="0">
              <a:solidFill>
                <a:schemeClr val="accent4">
                  <a:lumMod val="75000"/>
                </a:schemeClr>
              </a:solidFill>
            </a:endParaRPr>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187624" y="338328"/>
            <a:ext cx="7499176" cy="1252728"/>
          </a:xfrm>
        </p:spPr>
        <p:txBody>
          <a:bodyPr/>
          <a:lstStyle/>
          <a:p>
            <a:r>
              <a:rPr lang="el-GR" dirty="0" smtClean="0"/>
              <a:t>Για να δούμε τι μάθαμε…</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sp>
        <p:nvSpPr>
          <p:cNvPr id="6" name="5 - Ορθογώνιο"/>
          <p:cNvSpPr/>
          <p:nvPr/>
        </p:nvSpPr>
        <p:spPr>
          <a:xfrm>
            <a:off x="1907704" y="2348880"/>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δεικτική</a:t>
            </a:r>
            <a:endParaRPr lang="el-GR" sz="2400" b="1" dirty="0">
              <a:solidFill>
                <a:schemeClr val="tx1"/>
              </a:solidFill>
            </a:endParaRPr>
          </a:p>
        </p:txBody>
      </p:sp>
      <p:sp>
        <p:nvSpPr>
          <p:cNvPr id="7" name="6 - Ορθογώνιο"/>
          <p:cNvSpPr/>
          <p:nvPr/>
        </p:nvSpPr>
        <p:spPr>
          <a:xfrm>
            <a:off x="2123728" y="2708920"/>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κτητική</a:t>
            </a:r>
            <a:endParaRPr lang="el-GR" sz="2400" b="1" dirty="0">
              <a:solidFill>
                <a:schemeClr val="tx1"/>
              </a:solidFill>
            </a:endParaRPr>
          </a:p>
        </p:txBody>
      </p:sp>
      <p:sp>
        <p:nvSpPr>
          <p:cNvPr id="8" name="7 - Ορθογώνιο"/>
          <p:cNvSpPr/>
          <p:nvPr/>
        </p:nvSpPr>
        <p:spPr>
          <a:xfrm>
            <a:off x="1979712" y="3068960"/>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αόριστη</a:t>
            </a:r>
            <a:endParaRPr lang="el-GR" sz="2400" b="1" dirty="0">
              <a:solidFill>
                <a:schemeClr val="tx1"/>
              </a:solidFill>
            </a:endParaRPr>
          </a:p>
        </p:txBody>
      </p:sp>
      <p:sp>
        <p:nvSpPr>
          <p:cNvPr id="9" name="8 - Ορθογώνιο"/>
          <p:cNvSpPr/>
          <p:nvPr/>
        </p:nvSpPr>
        <p:spPr>
          <a:xfrm>
            <a:off x="3203848" y="3429000"/>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αυτοπαθής</a:t>
            </a:r>
            <a:endParaRPr lang="el-GR" sz="2400" b="1" dirty="0">
              <a:solidFill>
                <a:schemeClr val="tx1"/>
              </a:solidFill>
            </a:endParaRPr>
          </a:p>
        </p:txBody>
      </p:sp>
      <p:sp>
        <p:nvSpPr>
          <p:cNvPr id="10" name="9 - Ορθογώνιο"/>
          <p:cNvSpPr/>
          <p:nvPr/>
        </p:nvSpPr>
        <p:spPr>
          <a:xfrm>
            <a:off x="1691680" y="3789040"/>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ερωτηματική</a:t>
            </a:r>
            <a:endParaRPr lang="el-GR" sz="2400" b="1" dirty="0">
              <a:solidFill>
                <a:schemeClr val="tx1"/>
              </a:solidFill>
            </a:endParaRPr>
          </a:p>
        </p:txBody>
      </p:sp>
      <p:sp>
        <p:nvSpPr>
          <p:cNvPr id="11" name="10 - Ορθογώνιο"/>
          <p:cNvSpPr/>
          <p:nvPr/>
        </p:nvSpPr>
        <p:spPr>
          <a:xfrm>
            <a:off x="1907704" y="4221088"/>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αναφορική</a:t>
            </a:r>
            <a:endParaRPr lang="el-GR" sz="2400" b="1" dirty="0">
              <a:solidFill>
                <a:schemeClr val="tx1"/>
              </a:solidFill>
            </a:endParaRPr>
          </a:p>
        </p:txBody>
      </p:sp>
      <p:sp>
        <p:nvSpPr>
          <p:cNvPr id="12" name="11 - Ορθογώνιο"/>
          <p:cNvSpPr/>
          <p:nvPr/>
        </p:nvSpPr>
        <p:spPr>
          <a:xfrm>
            <a:off x="2123728" y="4581128"/>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οριστική</a:t>
            </a:r>
            <a:endParaRPr lang="el-GR" sz="2400" b="1" dirty="0">
              <a:solidFill>
                <a:schemeClr val="tx1"/>
              </a:solidFill>
            </a:endParaRPr>
          </a:p>
        </p:txBody>
      </p:sp>
      <p:sp>
        <p:nvSpPr>
          <p:cNvPr id="13" name="12 - Ορθογώνιο"/>
          <p:cNvSpPr/>
          <p:nvPr/>
        </p:nvSpPr>
        <p:spPr>
          <a:xfrm>
            <a:off x="1691680" y="4941168"/>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προσωπική</a:t>
            </a:r>
            <a:endParaRPr lang="el-GR" sz="2400" b="1" dirty="0">
              <a:solidFill>
                <a:schemeClr val="tx1"/>
              </a:solidFill>
            </a:endParaRPr>
          </a:p>
        </p:txBody>
      </p:sp>
      <p:sp>
        <p:nvSpPr>
          <p:cNvPr id="14" name="13 - Ορθογώνιο"/>
          <p:cNvSpPr/>
          <p:nvPr/>
        </p:nvSpPr>
        <p:spPr>
          <a:xfrm>
            <a:off x="1979712" y="5301208"/>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αόριστη</a:t>
            </a:r>
            <a:endParaRPr lang="el-GR" sz="2400" b="1" dirty="0">
              <a:solidFill>
                <a:schemeClr val="tx1"/>
              </a:solidFill>
            </a:endParaRPr>
          </a:p>
        </p:txBody>
      </p:sp>
      <p:sp>
        <p:nvSpPr>
          <p:cNvPr id="15" name="14 - Ορθογώνιο"/>
          <p:cNvSpPr/>
          <p:nvPr/>
        </p:nvSpPr>
        <p:spPr>
          <a:xfrm>
            <a:off x="1187624" y="5661248"/>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ερωτηματική</a:t>
            </a:r>
            <a:endParaRPr lang="el-GR" sz="2400" b="1" dirty="0">
              <a:solidFill>
                <a:schemeClr val="tx1"/>
              </a:solidFill>
            </a:endParaRPr>
          </a:p>
        </p:txBody>
      </p:sp>
      <p:sp>
        <p:nvSpPr>
          <p:cNvPr id="16" name="15 - Ορθογώνιο"/>
          <p:cNvSpPr/>
          <p:nvPr/>
        </p:nvSpPr>
        <p:spPr>
          <a:xfrm>
            <a:off x="1475656" y="6021288"/>
            <a:ext cx="20882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αναφορική</a:t>
            </a:r>
            <a:endParaRPr lang="el-GR" sz="2400" b="1" dirty="0">
              <a:solidFill>
                <a:schemeClr val="tx1"/>
              </a:solidFill>
            </a:endParaRPr>
          </a:p>
        </p:txBody>
      </p:sp>
      <p:sp>
        <p:nvSpPr>
          <p:cNvPr id="17" name="16 - Επεξήγηση με σύννεφο"/>
          <p:cNvSpPr/>
          <p:nvPr/>
        </p:nvSpPr>
        <p:spPr>
          <a:xfrm>
            <a:off x="5508104" y="2708920"/>
            <a:ext cx="3240360" cy="2088232"/>
          </a:xfrm>
          <a:prstGeom prst="cloudCallout">
            <a:avLst>
              <a:gd name="adj1" fmla="val -175996"/>
              <a:gd name="adj2" fmla="val -1249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t>Μπράβο!</a:t>
            </a:r>
          </a:p>
          <a:p>
            <a:pPr algn="ctr"/>
            <a:r>
              <a:rPr lang="el-GR" sz="2400" b="1" dirty="0" smtClean="0"/>
              <a:t>Τα κατάφερες περίφημα!</a:t>
            </a:r>
            <a:endParaRPr lang="el-GR" sz="2400" b="1" dirty="0"/>
          </a:p>
        </p:txBody>
      </p:sp>
      <p:pic>
        <p:nvPicPr>
          <p:cNvPr id="18"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7"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7"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7"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7"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iterate type="lt">
                                    <p:tmPct val="0"/>
                                  </p:iterate>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par>
                          <p:cTn id="75" fill="hold">
                            <p:stCondLst>
                              <p:cond delay="500"/>
                            </p:stCondLst>
                            <p:childTnLst>
                              <p:par>
                                <p:cTn id="76" presetID="45" presetClass="entr" presetSubtype="0" fill="hold" grpId="1" nodeType="afterEffect">
                                  <p:stCondLst>
                                    <p:cond delay="0"/>
                                  </p:stCondLst>
                                  <p:iterate type="lt">
                                    <p:tmPct val="10000"/>
                                  </p:iterate>
                                  <p:childTnLst>
                                    <p:set>
                                      <p:cBhvr>
                                        <p:cTn id="77" dur="1" fill="hold">
                                          <p:stCondLst>
                                            <p:cond delay="0"/>
                                          </p:stCondLst>
                                        </p:cTn>
                                        <p:tgtEl>
                                          <p:spTgt spid="17"/>
                                        </p:tgtEl>
                                        <p:attrNameLst>
                                          <p:attrName>style.visibility</p:attrName>
                                        </p:attrNameLst>
                                      </p:cBhvr>
                                      <p:to>
                                        <p:strVal val="visible"/>
                                      </p:to>
                                    </p:set>
                                    <p:animEffect transition="in" filter="fade">
                                      <p:cBhvr>
                                        <p:cTn id="78" dur="2000"/>
                                        <p:tgtEl>
                                          <p:spTgt spid="17"/>
                                        </p:tgtEl>
                                      </p:cBhvr>
                                    </p:animEffect>
                                    <p:anim calcmode="lin" valueType="num">
                                      <p:cBhvr>
                                        <p:cTn id="79" dur="2000" fill="hold"/>
                                        <p:tgtEl>
                                          <p:spTgt spid="17"/>
                                        </p:tgtEl>
                                        <p:attrNameLst>
                                          <p:attrName>ppt_w</p:attrName>
                                        </p:attrNameLst>
                                      </p:cBhvr>
                                      <p:tavLst>
                                        <p:tav tm="0" fmla="#ppt_w*sin(2.5*pi*$)">
                                          <p:val>
                                            <p:fltVal val="0"/>
                                          </p:val>
                                        </p:tav>
                                        <p:tav tm="100000">
                                          <p:val>
                                            <p:fltVal val="1"/>
                                          </p:val>
                                        </p:tav>
                                      </p:tavLst>
                                    </p:anim>
                                    <p:anim calcmode="lin" valueType="num">
                                      <p:cBhvr>
                                        <p:cTn id="80"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P spid="17" grpId="0" animBg="1"/>
      <p:bldP spid="17"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51520" y="1484784"/>
            <a:ext cx="8640960" cy="5112568"/>
          </a:xfrm>
        </p:spPr>
        <p:txBody>
          <a:bodyPr>
            <a:normAutofit fontScale="92500" lnSpcReduction="10000"/>
          </a:bodyPr>
          <a:lstStyle/>
          <a:p>
            <a:pPr algn="just"/>
            <a:r>
              <a:rPr lang="el-GR" dirty="0" smtClean="0">
                <a:solidFill>
                  <a:schemeClr val="accent4">
                    <a:lumMod val="75000"/>
                  </a:schemeClr>
                </a:solidFill>
              </a:rPr>
              <a:t>Είναι κλιτές λέξεις που αντικαθιστούν ονοματικές φράσεις (ουσιαστικά ή επίθετα) και κάνουν την ίδια «δουλειά» με αυτές.</a:t>
            </a:r>
          </a:p>
          <a:p>
            <a:pPr algn="just"/>
            <a:endParaRPr lang="el-GR" dirty="0" smtClean="0">
              <a:solidFill>
                <a:schemeClr val="accent4">
                  <a:lumMod val="75000"/>
                </a:schemeClr>
              </a:solidFill>
            </a:endParaRPr>
          </a:p>
          <a:p>
            <a:pPr algn="just"/>
            <a:r>
              <a:rPr lang="el-GR" dirty="0" smtClean="0">
                <a:solidFill>
                  <a:schemeClr val="accent4">
                    <a:lumMod val="75000"/>
                  </a:schemeClr>
                </a:solidFill>
              </a:rPr>
              <a:t>Οι αντωνυμίες δίνουν στον λόγο μας συντομία και σαφήνεια. Μας βοηθούν να μιλάμε πιο εύκολα για πρόσωπα και πράγματα χωρίς να τα επαναλαμβάνουμε συνέχεια!</a:t>
            </a:r>
          </a:p>
          <a:p>
            <a:pPr algn="just"/>
            <a:endParaRPr lang="el-GR" dirty="0" smtClean="0">
              <a:solidFill>
                <a:schemeClr val="accent4">
                  <a:lumMod val="75000"/>
                </a:schemeClr>
              </a:solidFill>
            </a:endParaRPr>
          </a:p>
          <a:p>
            <a:pPr algn="just"/>
            <a:r>
              <a:rPr lang="el-GR" dirty="0" smtClean="0">
                <a:solidFill>
                  <a:schemeClr val="accent4">
                    <a:lumMod val="75000"/>
                  </a:schemeClr>
                </a:solidFill>
              </a:rPr>
              <a:t>Οι αντωνυμίες δεν έχουν κλητική.</a:t>
            </a:r>
          </a:p>
          <a:p>
            <a:pPr algn="just"/>
            <a:endParaRPr lang="el-GR" dirty="0" smtClean="0">
              <a:solidFill>
                <a:schemeClr val="accent4">
                  <a:lumMod val="75000"/>
                </a:schemeClr>
              </a:solidFill>
            </a:endParaRPr>
          </a:p>
          <a:p>
            <a:pPr algn="just"/>
            <a:r>
              <a:rPr lang="el-GR" dirty="0" smtClean="0">
                <a:solidFill>
                  <a:schemeClr val="accent4">
                    <a:lumMod val="75000"/>
                  </a:schemeClr>
                </a:solidFill>
              </a:rPr>
              <a:t>Υπάρχουν 8 είδη αντωνυμιών:</a:t>
            </a:r>
          </a:p>
          <a:p>
            <a:pPr marL="1038543" lvl="2" indent="-457200" algn="just">
              <a:buFont typeface="+mj-lt"/>
              <a:buAutoNum type="arabicPeriod"/>
            </a:pPr>
            <a:r>
              <a:rPr lang="el-GR" sz="2400" dirty="0" smtClean="0">
                <a:solidFill>
                  <a:schemeClr val="accent4">
                    <a:lumMod val="75000"/>
                  </a:schemeClr>
                </a:solidFill>
              </a:rPr>
              <a:t>Προσωπικές </a:t>
            </a:r>
          </a:p>
          <a:p>
            <a:pPr marL="1038543" lvl="2" indent="-457200" algn="just">
              <a:buFont typeface="+mj-lt"/>
              <a:buAutoNum type="arabicPeriod"/>
            </a:pPr>
            <a:r>
              <a:rPr lang="el-GR" sz="2400" dirty="0" smtClean="0">
                <a:solidFill>
                  <a:schemeClr val="accent4">
                    <a:lumMod val="75000"/>
                  </a:schemeClr>
                </a:solidFill>
              </a:rPr>
              <a:t>Κτητικές</a:t>
            </a:r>
          </a:p>
          <a:p>
            <a:pPr marL="1038543" lvl="2" indent="-457200" algn="just">
              <a:buFont typeface="+mj-lt"/>
              <a:buAutoNum type="arabicPeriod"/>
            </a:pPr>
            <a:r>
              <a:rPr lang="el-GR" sz="2400" dirty="0" smtClean="0">
                <a:solidFill>
                  <a:schemeClr val="accent4">
                    <a:lumMod val="75000"/>
                  </a:schemeClr>
                </a:solidFill>
              </a:rPr>
              <a:t>Αυτοπαθείς</a:t>
            </a:r>
          </a:p>
          <a:p>
            <a:pPr marL="1038543" lvl="2" indent="-457200" algn="just">
              <a:buFont typeface="+mj-lt"/>
              <a:buAutoNum type="arabicPeriod"/>
            </a:pPr>
            <a:r>
              <a:rPr lang="el-GR" sz="2400" dirty="0" smtClean="0">
                <a:solidFill>
                  <a:schemeClr val="accent4">
                    <a:lumMod val="75000"/>
                  </a:schemeClr>
                </a:solidFill>
              </a:rPr>
              <a:t>Οριστικές</a:t>
            </a:r>
            <a:endParaRPr lang="el-GR" sz="2400" dirty="0">
              <a:solidFill>
                <a:schemeClr val="accent4">
                  <a:lumMod val="75000"/>
                </a:schemeClr>
              </a:solidFill>
            </a:endParaRPr>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p:txBody>
          <a:bodyPr/>
          <a:lstStyle/>
          <a:p>
            <a:r>
              <a:rPr lang="el-GR" dirty="0" smtClean="0"/>
              <a:t>Οι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sp>
        <p:nvSpPr>
          <p:cNvPr id="6" name="5 - Ορθογώνιο"/>
          <p:cNvSpPr/>
          <p:nvPr/>
        </p:nvSpPr>
        <p:spPr>
          <a:xfrm>
            <a:off x="3995936" y="4797152"/>
            <a:ext cx="4608512" cy="1872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342900" algn="just">
              <a:spcBef>
                <a:spcPts val="576"/>
              </a:spcBef>
              <a:buClr>
                <a:schemeClr val="tx2"/>
              </a:buClr>
              <a:buFont typeface="+mj-lt"/>
              <a:buAutoNum type="arabicPeriod" startAt="5"/>
            </a:pPr>
            <a:r>
              <a:rPr lang="el-GR" sz="2200" dirty="0" smtClean="0">
                <a:solidFill>
                  <a:schemeClr val="accent4">
                    <a:lumMod val="75000"/>
                  </a:schemeClr>
                </a:solidFill>
              </a:rPr>
              <a:t>Δεικτικές</a:t>
            </a:r>
          </a:p>
          <a:p>
            <a:pPr marL="457200" indent="-342900" algn="just">
              <a:spcBef>
                <a:spcPts val="576"/>
              </a:spcBef>
              <a:buClr>
                <a:schemeClr val="tx2"/>
              </a:buClr>
              <a:buFont typeface="+mj-lt"/>
              <a:buAutoNum type="arabicPeriod" startAt="5"/>
            </a:pPr>
            <a:r>
              <a:rPr lang="el-GR" sz="2200" dirty="0" smtClean="0">
                <a:solidFill>
                  <a:schemeClr val="accent4">
                    <a:lumMod val="75000"/>
                  </a:schemeClr>
                </a:solidFill>
              </a:rPr>
              <a:t>Ερωτηματικές</a:t>
            </a:r>
          </a:p>
          <a:p>
            <a:pPr marL="457200" indent="-342900" algn="just">
              <a:spcBef>
                <a:spcPts val="576"/>
              </a:spcBef>
              <a:buClr>
                <a:schemeClr val="tx2"/>
              </a:buClr>
              <a:buFont typeface="+mj-lt"/>
              <a:buAutoNum type="arabicPeriod" startAt="5"/>
            </a:pPr>
            <a:r>
              <a:rPr lang="el-GR" sz="2200" dirty="0" smtClean="0">
                <a:solidFill>
                  <a:schemeClr val="accent4">
                    <a:lumMod val="75000"/>
                  </a:schemeClr>
                </a:solidFill>
              </a:rPr>
              <a:t>Αναφορικές</a:t>
            </a:r>
          </a:p>
          <a:p>
            <a:pPr marL="457200" indent="-342900" algn="just">
              <a:spcBef>
                <a:spcPts val="576"/>
              </a:spcBef>
              <a:buClr>
                <a:schemeClr val="tx2"/>
              </a:buClr>
              <a:buFont typeface="+mj-lt"/>
              <a:buAutoNum type="arabicPeriod" startAt="5"/>
            </a:pPr>
            <a:r>
              <a:rPr lang="el-GR" sz="2200" dirty="0" smtClean="0">
                <a:solidFill>
                  <a:schemeClr val="accent4">
                    <a:lumMod val="75000"/>
                  </a:schemeClr>
                </a:solidFill>
              </a:rPr>
              <a:t>Αόριστες</a:t>
            </a:r>
            <a:endParaRPr lang="el-GR" sz="2200" dirty="0">
              <a:solidFill>
                <a:schemeClr val="accent4">
                  <a:lumMod val="75000"/>
                </a:schemeClr>
              </a:solidFill>
            </a:endParaRPr>
          </a:p>
        </p:txBody>
      </p:sp>
      <p:pic>
        <p:nvPicPr>
          <p:cNvPr id="7"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circle(in)">
                                      <p:cBhvr>
                                        <p:cTn id="31" dur="500"/>
                                        <p:tgtEl>
                                          <p:spTgt spid="2">
                                            <p:txEl>
                                              <p:pRg st="7" end="7"/>
                                            </p:txEl>
                                          </p:spTgt>
                                        </p:tgtEl>
                                      </p:cBhvr>
                                    </p:animEffect>
                                  </p:childTnLst>
                                </p:cTn>
                              </p:par>
                            </p:childTnLst>
                          </p:cTn>
                        </p:par>
                        <p:par>
                          <p:cTn id="32" fill="hold">
                            <p:stCondLst>
                              <p:cond delay="500"/>
                            </p:stCondLst>
                            <p:childTnLst>
                              <p:par>
                                <p:cTn id="33" presetID="6" presetClass="entr" presetSubtype="16" fill="hold" nodeType="after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circle(in)">
                                      <p:cBhvr>
                                        <p:cTn id="35" dur="500"/>
                                        <p:tgtEl>
                                          <p:spTgt spid="2">
                                            <p:txEl>
                                              <p:pRg st="8" end="8"/>
                                            </p:txEl>
                                          </p:spTgt>
                                        </p:tgtEl>
                                      </p:cBhvr>
                                    </p:animEffect>
                                  </p:childTnLst>
                                </p:cTn>
                              </p:par>
                            </p:childTnLst>
                          </p:cTn>
                        </p:par>
                        <p:par>
                          <p:cTn id="36" fill="hold">
                            <p:stCondLst>
                              <p:cond delay="1000"/>
                            </p:stCondLst>
                            <p:childTnLst>
                              <p:par>
                                <p:cTn id="37" presetID="6" presetClass="entr" presetSubtype="16" fill="hold" nodeType="after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Effect transition="in" filter="circle(in)">
                                      <p:cBhvr>
                                        <p:cTn id="39" dur="500"/>
                                        <p:tgtEl>
                                          <p:spTgt spid="2">
                                            <p:txEl>
                                              <p:pRg st="9" end="9"/>
                                            </p:txEl>
                                          </p:spTgt>
                                        </p:tgtEl>
                                      </p:cBhvr>
                                    </p:animEffect>
                                  </p:childTnLst>
                                </p:cTn>
                              </p:par>
                            </p:childTnLst>
                          </p:cTn>
                        </p:par>
                        <p:par>
                          <p:cTn id="40" fill="hold">
                            <p:stCondLst>
                              <p:cond delay="1500"/>
                            </p:stCondLst>
                            <p:childTnLst>
                              <p:par>
                                <p:cTn id="41" presetID="6" presetClass="entr" presetSubtype="16" fill="hold" nodeType="after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Effect transition="in" filter="circle(in)">
                                      <p:cBhvr>
                                        <p:cTn id="43" dur="500"/>
                                        <p:tgtEl>
                                          <p:spTgt spid="2">
                                            <p:txEl>
                                              <p:pRg st="10" end="10"/>
                                            </p:txEl>
                                          </p:spTgt>
                                        </p:tgtEl>
                                      </p:cBhvr>
                                    </p:animEffect>
                                  </p:childTnLst>
                                </p:cTn>
                              </p:par>
                            </p:childTnLst>
                          </p:cTn>
                        </p:par>
                        <p:par>
                          <p:cTn id="44" fill="hold">
                            <p:stCondLst>
                              <p:cond delay="2000"/>
                            </p:stCondLst>
                            <p:childTnLst>
                              <p:par>
                                <p:cTn id="45" presetID="6" presetClass="entr" presetSubtype="16" fill="hold" nodeType="after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Effect transition="in" filter="circle(in)">
                                      <p:cBhvr>
                                        <p:cTn id="47" dur="500"/>
                                        <p:tgtEl>
                                          <p:spTgt spid="6">
                                            <p:txEl>
                                              <p:pRg st="0" end="0"/>
                                            </p:txEl>
                                          </p:spTgt>
                                        </p:tgtEl>
                                      </p:cBhvr>
                                    </p:animEffect>
                                  </p:childTnLst>
                                </p:cTn>
                              </p:par>
                            </p:childTnLst>
                          </p:cTn>
                        </p:par>
                        <p:par>
                          <p:cTn id="48" fill="hold">
                            <p:stCondLst>
                              <p:cond delay="2500"/>
                            </p:stCondLst>
                            <p:childTnLst>
                              <p:par>
                                <p:cTn id="49" presetID="6" presetClass="entr" presetSubtype="16" fill="hold" nodeType="afterEffect">
                                  <p:stCondLst>
                                    <p:cond delay="0"/>
                                  </p:stCondLst>
                                  <p:childTnLst>
                                    <p:set>
                                      <p:cBhvr>
                                        <p:cTn id="50" dur="1" fill="hold">
                                          <p:stCondLst>
                                            <p:cond delay="0"/>
                                          </p:stCondLst>
                                        </p:cTn>
                                        <p:tgtEl>
                                          <p:spTgt spid="6">
                                            <p:txEl>
                                              <p:pRg st="2" end="2"/>
                                            </p:txEl>
                                          </p:spTgt>
                                        </p:tgtEl>
                                        <p:attrNameLst>
                                          <p:attrName>style.visibility</p:attrName>
                                        </p:attrNameLst>
                                      </p:cBhvr>
                                      <p:to>
                                        <p:strVal val="visible"/>
                                      </p:to>
                                    </p:set>
                                    <p:animEffect transition="in" filter="circle(in)">
                                      <p:cBhvr>
                                        <p:cTn id="51" dur="500"/>
                                        <p:tgtEl>
                                          <p:spTgt spid="6">
                                            <p:txEl>
                                              <p:pRg st="2" end="2"/>
                                            </p:txEl>
                                          </p:spTgt>
                                        </p:tgtEl>
                                      </p:cBhvr>
                                    </p:animEffect>
                                  </p:childTnLst>
                                </p:cTn>
                              </p:par>
                            </p:childTnLst>
                          </p:cTn>
                        </p:par>
                        <p:par>
                          <p:cTn id="52" fill="hold">
                            <p:stCondLst>
                              <p:cond delay="3000"/>
                            </p:stCondLst>
                            <p:childTnLst>
                              <p:par>
                                <p:cTn id="53" presetID="6" presetClass="entr" presetSubtype="16" fill="hold" nodeType="afterEffect">
                                  <p:stCondLst>
                                    <p:cond delay="0"/>
                                  </p:stCondLst>
                                  <p:childTnLst>
                                    <p:set>
                                      <p:cBhvr>
                                        <p:cTn id="54" dur="1" fill="hold">
                                          <p:stCondLst>
                                            <p:cond delay="0"/>
                                          </p:stCondLst>
                                        </p:cTn>
                                        <p:tgtEl>
                                          <p:spTgt spid="6">
                                            <p:txEl>
                                              <p:pRg st="1" end="1"/>
                                            </p:txEl>
                                          </p:spTgt>
                                        </p:tgtEl>
                                        <p:attrNameLst>
                                          <p:attrName>style.visibility</p:attrName>
                                        </p:attrNameLst>
                                      </p:cBhvr>
                                      <p:to>
                                        <p:strVal val="visible"/>
                                      </p:to>
                                    </p:set>
                                    <p:animEffect transition="in" filter="circle(in)">
                                      <p:cBhvr>
                                        <p:cTn id="55" dur="500"/>
                                        <p:tgtEl>
                                          <p:spTgt spid="6">
                                            <p:txEl>
                                              <p:pRg st="1" end="1"/>
                                            </p:txEl>
                                          </p:spTgt>
                                        </p:tgtEl>
                                      </p:cBhvr>
                                    </p:animEffect>
                                  </p:childTnLst>
                                </p:cTn>
                              </p:par>
                            </p:childTnLst>
                          </p:cTn>
                        </p:par>
                        <p:par>
                          <p:cTn id="56" fill="hold">
                            <p:stCondLst>
                              <p:cond delay="3500"/>
                            </p:stCondLst>
                            <p:childTnLst>
                              <p:par>
                                <p:cTn id="57" presetID="6" presetClass="entr" presetSubtype="16" fill="hold" nodeType="afterEffect">
                                  <p:stCondLst>
                                    <p:cond delay="0"/>
                                  </p:stCondLst>
                                  <p:childTnLst>
                                    <p:set>
                                      <p:cBhvr>
                                        <p:cTn id="58" dur="1" fill="hold">
                                          <p:stCondLst>
                                            <p:cond delay="0"/>
                                          </p:stCondLst>
                                        </p:cTn>
                                        <p:tgtEl>
                                          <p:spTgt spid="6">
                                            <p:txEl>
                                              <p:pRg st="3" end="3"/>
                                            </p:txEl>
                                          </p:spTgt>
                                        </p:tgtEl>
                                        <p:attrNameLst>
                                          <p:attrName>style.visibility</p:attrName>
                                        </p:attrNameLst>
                                      </p:cBhvr>
                                      <p:to>
                                        <p:strVal val="visible"/>
                                      </p:to>
                                    </p:set>
                                    <p:animEffect transition="in" filter="circle(in)">
                                      <p:cBhvr>
                                        <p:cTn id="5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51520" y="1556792"/>
            <a:ext cx="8640959" cy="5112568"/>
          </a:xfrm>
        </p:spPr>
        <p:txBody>
          <a:bodyPr>
            <a:normAutofit lnSpcReduction="10000"/>
          </a:bodyPr>
          <a:lstStyle/>
          <a:p>
            <a:pPr algn="just"/>
            <a:r>
              <a:rPr lang="el-GR" dirty="0" smtClean="0">
                <a:solidFill>
                  <a:schemeClr val="accent4">
                    <a:lumMod val="75000"/>
                  </a:schemeClr>
                </a:solidFill>
              </a:rPr>
              <a:t>Χρησιμοποιούμε τις </a:t>
            </a:r>
            <a:r>
              <a:rPr lang="el-GR" b="1" dirty="0" smtClean="0">
                <a:solidFill>
                  <a:schemeClr val="accent4">
                    <a:lumMod val="75000"/>
                  </a:schemeClr>
                </a:solidFill>
              </a:rPr>
              <a:t>προσωπικές αντωνυμίες </a:t>
            </a:r>
            <a:r>
              <a:rPr lang="el-GR" dirty="0" smtClean="0">
                <a:solidFill>
                  <a:schemeClr val="accent4">
                    <a:lumMod val="75000"/>
                  </a:schemeClr>
                </a:solidFill>
              </a:rPr>
              <a:t>όταν θέλουμε να μιλήσουμε για τα τρία πρόσωπα που είναι δυνατόν να μας απασχολούν σε μια συζήτηση, δηλαδή για εμένα (πρώτο πρόσωπο), για εσένα (δεύτερο πρόσωπο) και για κάποιον άλλο (τρίτο πρόσωπο).</a:t>
            </a:r>
          </a:p>
          <a:p>
            <a:pPr algn="just"/>
            <a:endParaRPr lang="el-GR" dirty="0" smtClean="0">
              <a:solidFill>
                <a:schemeClr val="accent4">
                  <a:lumMod val="75000"/>
                </a:schemeClr>
              </a:solidFill>
            </a:endParaRPr>
          </a:p>
          <a:p>
            <a:pPr algn="just"/>
            <a:r>
              <a:rPr lang="el-GR" i="1" dirty="0" smtClean="0">
                <a:solidFill>
                  <a:schemeClr val="accent4">
                    <a:lumMod val="75000"/>
                  </a:schemeClr>
                </a:solidFill>
              </a:rPr>
              <a:t>Οι προσωπικές αντωνυμίες έχουν </a:t>
            </a:r>
            <a:r>
              <a:rPr lang="el-GR" b="1" i="1" dirty="0" smtClean="0">
                <a:solidFill>
                  <a:schemeClr val="accent4">
                    <a:lumMod val="75000"/>
                  </a:schemeClr>
                </a:solidFill>
              </a:rPr>
              <a:t>δυνατούς τύπους</a:t>
            </a:r>
            <a:r>
              <a:rPr lang="el-GR" dirty="0" smtClean="0">
                <a:solidFill>
                  <a:schemeClr val="accent4">
                    <a:lumMod val="75000"/>
                  </a:schemeClr>
                </a:solidFill>
              </a:rPr>
              <a:t>: εγώ, εσύ, αυτός-ή-ό, εμείς, εσείς, αυτοί-</a:t>
            </a:r>
            <a:r>
              <a:rPr lang="el-GR" dirty="0" err="1" smtClean="0">
                <a:solidFill>
                  <a:schemeClr val="accent4">
                    <a:lumMod val="75000"/>
                  </a:schemeClr>
                </a:solidFill>
              </a:rPr>
              <a:t>ές</a:t>
            </a:r>
            <a:r>
              <a:rPr lang="el-GR" dirty="0" smtClean="0">
                <a:solidFill>
                  <a:schemeClr val="accent4">
                    <a:lumMod val="75000"/>
                  </a:schemeClr>
                </a:solidFill>
              </a:rPr>
              <a:t>-ά αλλά και εμένα, εσένα, αυτού-</a:t>
            </a:r>
            <a:r>
              <a:rPr lang="el-GR" dirty="0" err="1" smtClean="0">
                <a:solidFill>
                  <a:schemeClr val="accent4">
                    <a:lumMod val="75000"/>
                  </a:schemeClr>
                </a:solidFill>
              </a:rPr>
              <a:t>ής</a:t>
            </a:r>
            <a:r>
              <a:rPr lang="el-GR" dirty="0" smtClean="0">
                <a:solidFill>
                  <a:schemeClr val="accent4">
                    <a:lumMod val="75000"/>
                  </a:schemeClr>
                </a:solidFill>
              </a:rPr>
              <a:t>, αυτόν-ή(ν), εμάς, εσάς, αυτών, αυτούς. Π.χ. </a:t>
            </a:r>
            <a:r>
              <a:rPr lang="el-GR" b="1" dirty="0" smtClean="0">
                <a:solidFill>
                  <a:schemeClr val="accent4">
                    <a:lumMod val="75000"/>
                  </a:schemeClr>
                </a:solidFill>
              </a:rPr>
              <a:t>Αυτός</a:t>
            </a:r>
            <a:r>
              <a:rPr lang="el-GR" dirty="0" smtClean="0">
                <a:solidFill>
                  <a:schemeClr val="accent4">
                    <a:lumMod val="75000"/>
                  </a:schemeClr>
                </a:solidFill>
              </a:rPr>
              <a:t> είναι δάσκαλος./ Πείτε και σε </a:t>
            </a:r>
            <a:r>
              <a:rPr lang="el-GR" b="1" dirty="0" smtClean="0">
                <a:solidFill>
                  <a:schemeClr val="accent4">
                    <a:lumMod val="75000"/>
                  </a:schemeClr>
                </a:solidFill>
              </a:rPr>
              <a:t>εμάς</a:t>
            </a:r>
            <a:r>
              <a:rPr lang="el-GR" dirty="0" smtClean="0">
                <a:solidFill>
                  <a:schemeClr val="accent4">
                    <a:lumMod val="75000"/>
                  </a:schemeClr>
                </a:solidFill>
              </a:rPr>
              <a:t>.</a:t>
            </a:r>
          </a:p>
          <a:p>
            <a:pPr algn="just"/>
            <a:endParaRPr lang="el-GR" dirty="0" smtClean="0">
              <a:solidFill>
                <a:schemeClr val="accent4">
                  <a:lumMod val="75000"/>
                </a:schemeClr>
              </a:solidFill>
            </a:endParaRPr>
          </a:p>
          <a:p>
            <a:pPr algn="just"/>
            <a:r>
              <a:rPr lang="el-GR" i="1" dirty="0" smtClean="0">
                <a:solidFill>
                  <a:schemeClr val="accent4">
                    <a:lumMod val="75000"/>
                  </a:schemeClr>
                </a:solidFill>
              </a:rPr>
              <a:t>Αλλά έχουν και </a:t>
            </a:r>
            <a:r>
              <a:rPr lang="el-GR" b="1" i="1" dirty="0" smtClean="0">
                <a:solidFill>
                  <a:schemeClr val="accent4">
                    <a:lumMod val="75000"/>
                  </a:schemeClr>
                </a:solidFill>
              </a:rPr>
              <a:t>αδύνατους τύπους</a:t>
            </a:r>
            <a:r>
              <a:rPr lang="el-GR" i="1" dirty="0" smtClean="0">
                <a:solidFill>
                  <a:schemeClr val="accent4">
                    <a:lumMod val="75000"/>
                  </a:schemeClr>
                </a:solidFill>
              </a:rPr>
              <a:t>, μονοσύλλαβους και άτονους: </a:t>
            </a:r>
            <a:r>
              <a:rPr lang="el-GR" dirty="0" smtClean="0">
                <a:solidFill>
                  <a:schemeClr val="accent4">
                    <a:lumMod val="75000"/>
                  </a:schemeClr>
                </a:solidFill>
              </a:rPr>
              <a:t>μου, με, μας, σου, σε, σας, </a:t>
            </a:r>
            <a:r>
              <a:rPr lang="el-GR" dirty="0" err="1" smtClean="0">
                <a:solidFill>
                  <a:schemeClr val="accent4">
                    <a:lumMod val="75000"/>
                  </a:schemeClr>
                </a:solidFill>
              </a:rPr>
              <a:t>τος</a:t>
            </a:r>
            <a:r>
              <a:rPr lang="el-GR" dirty="0" smtClean="0">
                <a:solidFill>
                  <a:schemeClr val="accent4">
                    <a:lumMod val="75000"/>
                  </a:schemeClr>
                </a:solidFill>
              </a:rPr>
              <a:t>-του-</a:t>
            </a:r>
            <a:r>
              <a:rPr lang="el-GR" dirty="0" err="1" smtClean="0">
                <a:solidFill>
                  <a:schemeClr val="accent4">
                    <a:lumMod val="75000"/>
                  </a:schemeClr>
                </a:solidFill>
              </a:rPr>
              <a:t>τοι</a:t>
            </a:r>
            <a:r>
              <a:rPr lang="el-GR" dirty="0" smtClean="0">
                <a:solidFill>
                  <a:schemeClr val="accent4">
                    <a:lumMod val="75000"/>
                  </a:schemeClr>
                </a:solidFill>
              </a:rPr>
              <a:t>-τους/ τη-της-τη(ν)-τες-τις/το-τα. Π.χ. Να </a:t>
            </a:r>
            <a:r>
              <a:rPr lang="el-GR" b="1" dirty="0" err="1" smtClean="0">
                <a:solidFill>
                  <a:schemeClr val="accent4">
                    <a:lumMod val="75000"/>
                  </a:schemeClr>
                </a:solidFill>
              </a:rPr>
              <a:t>τος</a:t>
            </a:r>
            <a:r>
              <a:rPr lang="el-GR" dirty="0" smtClean="0">
                <a:solidFill>
                  <a:schemeClr val="accent4">
                    <a:lumMod val="75000"/>
                  </a:schemeClr>
                </a:solidFill>
              </a:rPr>
              <a:t>./ </a:t>
            </a:r>
            <a:r>
              <a:rPr lang="el-GR" b="1" dirty="0" smtClean="0">
                <a:solidFill>
                  <a:schemeClr val="accent4">
                    <a:lumMod val="75000"/>
                  </a:schemeClr>
                </a:solidFill>
              </a:rPr>
              <a:t>Τους</a:t>
            </a:r>
            <a:r>
              <a:rPr lang="el-GR" dirty="0" smtClean="0">
                <a:solidFill>
                  <a:schemeClr val="accent4">
                    <a:lumMod val="75000"/>
                  </a:schemeClr>
                </a:solidFill>
              </a:rPr>
              <a:t> μίλησα./ Πες </a:t>
            </a:r>
            <a:r>
              <a:rPr lang="el-GR" b="1" dirty="0" smtClean="0">
                <a:solidFill>
                  <a:schemeClr val="accent4">
                    <a:lumMod val="75000"/>
                  </a:schemeClr>
                </a:solidFill>
              </a:rPr>
              <a:t>της</a:t>
            </a:r>
            <a:r>
              <a:rPr lang="el-GR" dirty="0" smtClean="0">
                <a:solidFill>
                  <a:schemeClr val="accent4">
                    <a:lumMod val="75000"/>
                  </a:schemeClr>
                </a:solidFill>
              </a:rPr>
              <a:t>.</a:t>
            </a:r>
          </a:p>
          <a:p>
            <a:pPr algn="just"/>
            <a:endParaRPr lang="el-GR" dirty="0">
              <a:solidFill>
                <a:schemeClr val="accent4">
                  <a:lumMod val="75000"/>
                </a:schemeClr>
              </a:solidFill>
            </a:endParaRPr>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187624" y="338328"/>
            <a:ext cx="7499176" cy="1252728"/>
          </a:xfrm>
        </p:spPr>
        <p:txBody>
          <a:bodyPr>
            <a:normAutofit/>
          </a:bodyPr>
          <a:lstStyle/>
          <a:p>
            <a:r>
              <a:rPr lang="el-GR" dirty="0" smtClean="0"/>
              <a:t>1. Προσωπικές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pic>
        <p:nvPicPr>
          <p:cNvPr id="6"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500" fill="hold"/>
                                        <p:tgtEl>
                                          <p:spTgt spid="2">
                                            <p:txEl>
                                              <p:pRg st="0" end="0"/>
                                            </p:txEl>
                                          </p:spTgt>
                                        </p:tgtEl>
                                        <p:attrNameLst>
                                          <p:attrName>r</p:attrName>
                                        </p:attrNameLst>
                                      </p:cBhvr>
                                    </p:animRot>
                                  </p:childTnLst>
                                </p:cTn>
                              </p:par>
                            </p:childTnLst>
                          </p:cTn>
                        </p:par>
                        <p:par>
                          <p:cTn id="7" fill="hold">
                            <p:stCondLst>
                              <p:cond delay="500"/>
                            </p:stCondLst>
                            <p:childTnLst>
                              <p:par>
                                <p:cTn id="8" presetID="8" presetClass="emph" presetSubtype="0" fill="hold" nodeType="afterEffect">
                                  <p:stCondLst>
                                    <p:cond delay="0"/>
                                  </p:stCondLst>
                                  <p:childTnLst>
                                    <p:animRot by="21600000">
                                      <p:cBhvr>
                                        <p:cTn id="9" dur="500" fill="hold"/>
                                        <p:tgtEl>
                                          <p:spTgt spid="2">
                                            <p:txEl>
                                              <p:pRg st="2" end="2"/>
                                            </p:txEl>
                                          </p:spTgt>
                                        </p:tgtEl>
                                        <p:attrNameLst>
                                          <p:attrName>r</p:attrName>
                                        </p:attrNameLst>
                                      </p:cBhvr>
                                    </p:animRot>
                                  </p:childTnLst>
                                </p:cTn>
                              </p:par>
                            </p:childTnLst>
                          </p:cTn>
                        </p:par>
                        <p:par>
                          <p:cTn id="10" fill="hold">
                            <p:stCondLst>
                              <p:cond delay="1000"/>
                            </p:stCondLst>
                            <p:childTnLst>
                              <p:par>
                                <p:cTn id="11" presetID="8" presetClass="emph" presetSubtype="0" fill="hold" nodeType="afterEffect">
                                  <p:stCondLst>
                                    <p:cond delay="0"/>
                                  </p:stCondLst>
                                  <p:childTnLst>
                                    <p:animRot by="21600000">
                                      <p:cBhvr>
                                        <p:cTn id="12" dur="500" fill="hold"/>
                                        <p:tgtEl>
                                          <p:spTgt spid="2">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9512" y="1700808"/>
            <a:ext cx="8712967" cy="4824536"/>
          </a:xfrm>
        </p:spPr>
        <p:txBody>
          <a:bodyPr>
            <a:normAutofit lnSpcReduction="10000"/>
          </a:bodyPr>
          <a:lstStyle/>
          <a:p>
            <a:pPr algn="just"/>
            <a:r>
              <a:rPr lang="el-GR" b="1" dirty="0" smtClean="0">
                <a:solidFill>
                  <a:schemeClr val="accent4">
                    <a:lumMod val="75000"/>
                  </a:schemeClr>
                </a:solidFill>
              </a:rPr>
              <a:t>Κτητικές αντωνυμίες</a:t>
            </a:r>
            <a:r>
              <a:rPr lang="el-GR" dirty="0" smtClean="0">
                <a:solidFill>
                  <a:schemeClr val="accent4">
                    <a:lumMod val="75000"/>
                  </a:schemeClr>
                </a:solidFill>
              </a:rPr>
              <a:t> είναι οι αδύνατοι τύποι των προσωπικών αντωνυμιών στη γενική και τις χρησιμοποιούμε για να δηλώσουμε σε ποιον ανήκει κάποιο πράγμα.</a:t>
            </a:r>
          </a:p>
          <a:p>
            <a:pPr algn="just"/>
            <a:r>
              <a:rPr lang="el-GR" dirty="0" smtClean="0">
                <a:solidFill>
                  <a:schemeClr val="accent4">
                    <a:lumMod val="75000"/>
                  </a:schemeClr>
                </a:solidFill>
              </a:rPr>
              <a:t>Επίσης, κυρίως όταν θέλουμε να δώσουμε έμφαση, χρησιμοποιούμε την αντωνυμία </a:t>
            </a:r>
            <a:r>
              <a:rPr lang="el-GR" i="1" dirty="0" smtClean="0">
                <a:solidFill>
                  <a:schemeClr val="accent4">
                    <a:lumMod val="75000"/>
                  </a:schemeClr>
                </a:solidFill>
              </a:rPr>
              <a:t>δικός</a:t>
            </a:r>
            <a:r>
              <a:rPr lang="el-GR" dirty="0" smtClean="0">
                <a:solidFill>
                  <a:schemeClr val="accent4">
                    <a:lumMod val="75000"/>
                  </a:schemeClr>
                </a:solidFill>
              </a:rPr>
              <a:t>,</a:t>
            </a:r>
            <a:r>
              <a:rPr lang="el-GR" i="1" dirty="0" smtClean="0">
                <a:solidFill>
                  <a:schemeClr val="accent4">
                    <a:lumMod val="75000"/>
                  </a:schemeClr>
                </a:solidFill>
              </a:rPr>
              <a:t>-ή</a:t>
            </a:r>
            <a:r>
              <a:rPr lang="el-GR" dirty="0" smtClean="0">
                <a:solidFill>
                  <a:schemeClr val="accent4">
                    <a:lumMod val="75000"/>
                  </a:schemeClr>
                </a:solidFill>
              </a:rPr>
              <a:t>,</a:t>
            </a:r>
            <a:r>
              <a:rPr lang="el-GR" i="1" dirty="0" smtClean="0">
                <a:solidFill>
                  <a:schemeClr val="accent4">
                    <a:lumMod val="75000"/>
                  </a:schemeClr>
                </a:solidFill>
              </a:rPr>
              <a:t> -ό μου</a:t>
            </a:r>
            <a:r>
              <a:rPr lang="el-GR" dirty="0" smtClean="0">
                <a:solidFill>
                  <a:schemeClr val="accent4">
                    <a:lumMod val="75000"/>
                  </a:schemeClr>
                </a:solidFill>
              </a:rPr>
              <a:t> (δικός, -ή, -ό + γενική του αδύνατου τύπου της προσωπικής αντωνυμίας).</a:t>
            </a:r>
          </a:p>
          <a:p>
            <a:pPr algn="just"/>
            <a:endParaRPr lang="el-GR" dirty="0" smtClean="0">
              <a:solidFill>
                <a:schemeClr val="accent4">
                  <a:lumMod val="75000"/>
                </a:schemeClr>
              </a:solidFill>
            </a:endParaRPr>
          </a:p>
          <a:p>
            <a:pPr algn="just"/>
            <a:r>
              <a:rPr lang="el-GR" dirty="0" smtClean="0">
                <a:solidFill>
                  <a:schemeClr val="accent4">
                    <a:lumMod val="75000"/>
                  </a:schemeClr>
                </a:solidFill>
              </a:rPr>
              <a:t>Οι </a:t>
            </a:r>
            <a:r>
              <a:rPr lang="el-GR" b="1" dirty="0" smtClean="0">
                <a:solidFill>
                  <a:schemeClr val="accent4">
                    <a:lumMod val="75000"/>
                  </a:schemeClr>
                </a:solidFill>
              </a:rPr>
              <a:t>αυτοπαθείς αντωνυμίες </a:t>
            </a:r>
            <a:r>
              <a:rPr lang="el-GR" dirty="0" smtClean="0">
                <a:solidFill>
                  <a:schemeClr val="accent4">
                    <a:lumMod val="75000"/>
                  </a:schemeClr>
                </a:solidFill>
              </a:rPr>
              <a:t>μάς δείχνουν ότι το ίδιο πρόσωπο ενεργεί αλλά και δέχεται την ενέργεια του ρήματος.</a:t>
            </a:r>
          </a:p>
          <a:p>
            <a:pPr algn="just"/>
            <a:r>
              <a:rPr lang="el-GR" dirty="0" smtClean="0">
                <a:solidFill>
                  <a:schemeClr val="accent4">
                    <a:lumMod val="75000"/>
                  </a:schemeClr>
                </a:solidFill>
              </a:rPr>
              <a:t>Η αντωνυμία </a:t>
            </a:r>
            <a:r>
              <a:rPr lang="el-GR" b="1" dirty="0" smtClean="0">
                <a:solidFill>
                  <a:schemeClr val="accent4">
                    <a:lumMod val="75000"/>
                  </a:schemeClr>
                </a:solidFill>
              </a:rPr>
              <a:t>ο εαυτός μου</a:t>
            </a:r>
            <a:r>
              <a:rPr lang="el-GR" dirty="0" smtClean="0">
                <a:solidFill>
                  <a:schemeClr val="accent4">
                    <a:lumMod val="75000"/>
                  </a:schemeClr>
                </a:solidFill>
              </a:rPr>
              <a:t> σχηματίζει και τα τρία πρόσωπα στους δύο αριθμούς: ο εαυτός μου/σου/του/μας/σας/τους,  του εαυτού μου/σου…, τον εαυτό μου/σου…, των εαυτών μας/σας… </a:t>
            </a:r>
            <a:r>
              <a:rPr lang="el-GR" dirty="0" err="1" smtClean="0">
                <a:solidFill>
                  <a:schemeClr val="accent4">
                    <a:lumMod val="75000"/>
                  </a:schemeClr>
                </a:solidFill>
              </a:rPr>
              <a:t>κ.ο.κ</a:t>
            </a:r>
            <a:r>
              <a:rPr lang="el-GR" dirty="0" smtClean="0">
                <a:solidFill>
                  <a:schemeClr val="accent4">
                    <a:lumMod val="75000"/>
                  </a:schemeClr>
                </a:solidFill>
              </a:rPr>
              <a:t>..</a:t>
            </a:r>
            <a:endParaRPr lang="el-GR" dirty="0">
              <a:solidFill>
                <a:schemeClr val="accent4">
                  <a:lumMod val="75000"/>
                </a:schemeClr>
              </a:solidFill>
            </a:endParaRPr>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763688" y="338328"/>
            <a:ext cx="6923112" cy="1252728"/>
          </a:xfrm>
        </p:spPr>
        <p:txBody>
          <a:bodyPr>
            <a:noAutofit/>
          </a:bodyPr>
          <a:lstStyle/>
          <a:p>
            <a:r>
              <a:rPr lang="el-GR" dirty="0" smtClean="0"/>
              <a:t>2. Κτητικές αντωνυμίες</a:t>
            </a:r>
            <a:br>
              <a:rPr lang="el-GR" dirty="0" smtClean="0"/>
            </a:br>
            <a:r>
              <a:rPr lang="el-GR" dirty="0" smtClean="0"/>
              <a:t>3. Αυτοπαθείς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pic>
        <p:nvPicPr>
          <p:cNvPr id="6"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randombar(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randombar(horizont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randombar(horizontal)">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9512" y="1484784"/>
            <a:ext cx="8712967" cy="5373216"/>
          </a:xfrm>
        </p:spPr>
        <p:txBody>
          <a:bodyPr>
            <a:noAutofit/>
          </a:bodyPr>
          <a:lstStyle/>
          <a:p>
            <a:pPr algn="just"/>
            <a:r>
              <a:rPr lang="el-GR" sz="2200" dirty="0" smtClean="0">
                <a:solidFill>
                  <a:schemeClr val="accent4">
                    <a:lumMod val="75000"/>
                  </a:schemeClr>
                </a:solidFill>
              </a:rPr>
              <a:t>Οι </a:t>
            </a:r>
            <a:r>
              <a:rPr lang="el-GR" sz="2200" b="1" dirty="0" smtClean="0">
                <a:solidFill>
                  <a:schemeClr val="accent4">
                    <a:lumMod val="75000"/>
                  </a:schemeClr>
                </a:solidFill>
              </a:rPr>
              <a:t>οριστικές αντωνυμίες </a:t>
            </a:r>
            <a:r>
              <a:rPr lang="el-GR" sz="2200" dirty="0" smtClean="0">
                <a:solidFill>
                  <a:schemeClr val="accent4">
                    <a:lumMod val="75000"/>
                  </a:schemeClr>
                </a:solidFill>
              </a:rPr>
              <a:t>δείχνουν ότι κάποιο πρόσωπο, ζώο ή πράγμα ξεχωρίζει από άλλα πρόσωπα, ζώα ή πράγματα του είδους του.</a:t>
            </a:r>
          </a:p>
          <a:p>
            <a:pPr algn="just"/>
            <a:endParaRPr lang="el-GR" sz="1000" dirty="0" smtClean="0">
              <a:solidFill>
                <a:schemeClr val="accent4">
                  <a:lumMod val="75000"/>
                </a:schemeClr>
              </a:solidFill>
            </a:endParaRPr>
          </a:p>
          <a:p>
            <a:pPr algn="just"/>
            <a:r>
              <a:rPr lang="el-GR" sz="2200" b="1" dirty="0" smtClean="0">
                <a:solidFill>
                  <a:schemeClr val="accent4">
                    <a:lumMod val="75000"/>
                  </a:schemeClr>
                </a:solidFill>
              </a:rPr>
              <a:t>Οι οριστικές αντωνυμίες είναι οι εξής: </a:t>
            </a:r>
            <a:endParaRPr lang="el-GR" sz="2200" dirty="0" smtClean="0">
              <a:solidFill>
                <a:schemeClr val="accent4">
                  <a:lumMod val="75000"/>
                </a:schemeClr>
              </a:solidFill>
            </a:endParaRPr>
          </a:p>
          <a:p>
            <a:pPr algn="just">
              <a:buNone/>
            </a:pPr>
            <a:r>
              <a:rPr lang="el-GR" sz="2200" dirty="0" smtClean="0">
                <a:solidFill>
                  <a:schemeClr val="accent4">
                    <a:lumMod val="75000"/>
                  </a:schemeClr>
                </a:solidFill>
              </a:rPr>
              <a:t>	α) Το επίθετο ίδιος, ίδια, ίδιο μαζί με το οριστικό άρθρο: </a:t>
            </a:r>
            <a:r>
              <a:rPr lang="el-GR" sz="2200" b="1" dirty="0" smtClean="0">
                <a:solidFill>
                  <a:schemeClr val="accent4">
                    <a:lumMod val="75000"/>
                  </a:schemeClr>
                </a:solidFill>
              </a:rPr>
              <a:t>ο ίδιος, η ίδια, το ίδιο. </a:t>
            </a:r>
            <a:r>
              <a:rPr lang="el-GR" sz="2200" dirty="0" smtClean="0">
                <a:solidFill>
                  <a:schemeClr val="accent4">
                    <a:lumMod val="75000"/>
                  </a:schemeClr>
                </a:solidFill>
              </a:rPr>
              <a:t>Π.χ. Με φώναξε </a:t>
            </a:r>
            <a:r>
              <a:rPr lang="el-GR" sz="2200" b="1" dirty="0" smtClean="0">
                <a:solidFill>
                  <a:schemeClr val="accent4">
                    <a:lumMod val="75000"/>
                  </a:schemeClr>
                </a:solidFill>
              </a:rPr>
              <a:t>ο ίδιος </a:t>
            </a:r>
            <a:r>
              <a:rPr lang="el-GR" sz="2200" dirty="0" smtClean="0">
                <a:solidFill>
                  <a:schemeClr val="accent4">
                    <a:lumMod val="75000"/>
                  </a:schemeClr>
                </a:solidFill>
              </a:rPr>
              <a:t>ο διευθυντής στο γραφείο του.</a:t>
            </a:r>
          </a:p>
          <a:p>
            <a:pPr algn="just">
              <a:buNone/>
            </a:pPr>
            <a:r>
              <a:rPr lang="el-GR" sz="2200" dirty="0" smtClean="0">
                <a:solidFill>
                  <a:schemeClr val="accent4">
                    <a:lumMod val="75000"/>
                  </a:schemeClr>
                </a:solidFill>
              </a:rPr>
              <a:t>	β) Το επίθετο μόνος, μόνη, μόνο χωρίς οριστικό άρθρο αλλά με τη γενική των αδύνατων τύπων της προσωπικής αντωνυμίας : </a:t>
            </a:r>
            <a:r>
              <a:rPr lang="el-GR" sz="2200" b="1" dirty="0" smtClean="0">
                <a:solidFill>
                  <a:schemeClr val="accent4">
                    <a:lumMod val="75000"/>
                  </a:schemeClr>
                </a:solidFill>
              </a:rPr>
              <a:t>μόνος μου</a:t>
            </a:r>
            <a:r>
              <a:rPr lang="el-GR" sz="2200" dirty="0" smtClean="0">
                <a:solidFill>
                  <a:schemeClr val="accent4">
                    <a:lumMod val="75000"/>
                  </a:schemeClr>
                </a:solidFill>
              </a:rPr>
              <a:t>, </a:t>
            </a:r>
            <a:r>
              <a:rPr lang="el-GR" sz="2200" b="1" dirty="0" smtClean="0">
                <a:solidFill>
                  <a:schemeClr val="accent4">
                    <a:lumMod val="75000"/>
                  </a:schemeClr>
                </a:solidFill>
              </a:rPr>
              <a:t>μόνη σου</a:t>
            </a:r>
            <a:r>
              <a:rPr lang="el-GR" sz="2200" dirty="0" smtClean="0">
                <a:solidFill>
                  <a:schemeClr val="accent4">
                    <a:lumMod val="75000"/>
                  </a:schemeClr>
                </a:solidFill>
              </a:rPr>
              <a:t>, </a:t>
            </a:r>
            <a:r>
              <a:rPr lang="el-GR" sz="2200" b="1" dirty="0" smtClean="0">
                <a:solidFill>
                  <a:schemeClr val="accent4">
                    <a:lumMod val="75000"/>
                  </a:schemeClr>
                </a:solidFill>
              </a:rPr>
              <a:t>μόνο του. </a:t>
            </a:r>
            <a:r>
              <a:rPr lang="el-GR" sz="2200" dirty="0" smtClean="0">
                <a:solidFill>
                  <a:schemeClr val="accent4">
                    <a:lumMod val="75000"/>
                  </a:schemeClr>
                </a:solidFill>
              </a:rPr>
              <a:t>Π.χ. Μπορώ να τα καταφέρω και </a:t>
            </a:r>
            <a:r>
              <a:rPr lang="el-GR" sz="2200" b="1" dirty="0" smtClean="0">
                <a:solidFill>
                  <a:schemeClr val="accent4">
                    <a:lumMod val="75000"/>
                  </a:schemeClr>
                </a:solidFill>
              </a:rPr>
              <a:t>μόνος μου.</a:t>
            </a:r>
            <a:endParaRPr lang="el-GR" sz="2200" dirty="0" smtClean="0">
              <a:solidFill>
                <a:schemeClr val="accent4">
                  <a:lumMod val="75000"/>
                </a:schemeClr>
              </a:solidFill>
            </a:endParaRPr>
          </a:p>
          <a:p>
            <a:pPr algn="just"/>
            <a:endParaRPr lang="el-GR" sz="1000" dirty="0" smtClean="0">
              <a:solidFill>
                <a:schemeClr val="accent4">
                  <a:lumMod val="75000"/>
                </a:schemeClr>
              </a:solidFill>
            </a:endParaRPr>
          </a:p>
          <a:p>
            <a:pPr algn="just"/>
            <a:r>
              <a:rPr lang="el-GR" sz="2200" dirty="0" smtClean="0">
                <a:solidFill>
                  <a:schemeClr val="accent4">
                    <a:lumMod val="75000"/>
                  </a:schemeClr>
                </a:solidFill>
              </a:rPr>
              <a:t>Το </a:t>
            </a:r>
            <a:r>
              <a:rPr lang="el-GR" sz="2200" i="1" dirty="0" smtClean="0">
                <a:solidFill>
                  <a:schemeClr val="accent4">
                    <a:lumMod val="75000"/>
                  </a:schemeClr>
                </a:solidFill>
              </a:rPr>
              <a:t>ίδιος</a:t>
            </a:r>
            <a:r>
              <a:rPr lang="el-GR" sz="2200" dirty="0" smtClean="0">
                <a:solidFill>
                  <a:schemeClr val="accent4">
                    <a:lumMod val="75000"/>
                  </a:schemeClr>
                </a:solidFill>
              </a:rPr>
              <a:t> κλίνεται κατά τα επίθετα σε -</a:t>
            </a:r>
            <a:r>
              <a:rPr lang="el-GR" sz="2200" dirty="0" err="1" smtClean="0">
                <a:solidFill>
                  <a:schemeClr val="accent4">
                    <a:lumMod val="75000"/>
                  </a:schemeClr>
                </a:solidFill>
              </a:rPr>
              <a:t>ος</a:t>
            </a:r>
            <a:r>
              <a:rPr lang="el-GR" sz="2200" dirty="0" smtClean="0">
                <a:solidFill>
                  <a:schemeClr val="accent4">
                    <a:lumMod val="75000"/>
                  </a:schemeClr>
                </a:solidFill>
              </a:rPr>
              <a:t>, -α, -ο, ενώ το </a:t>
            </a:r>
            <a:r>
              <a:rPr lang="el-GR" sz="2200" i="1" dirty="0" smtClean="0">
                <a:solidFill>
                  <a:schemeClr val="accent4">
                    <a:lumMod val="75000"/>
                  </a:schemeClr>
                </a:solidFill>
              </a:rPr>
              <a:t>μόνος</a:t>
            </a:r>
            <a:r>
              <a:rPr lang="el-GR" sz="2200" dirty="0" smtClean="0">
                <a:solidFill>
                  <a:schemeClr val="accent4">
                    <a:lumMod val="75000"/>
                  </a:schemeClr>
                </a:solidFill>
              </a:rPr>
              <a:t> κλίνεται κατά τα επίθετα σε -</a:t>
            </a:r>
            <a:r>
              <a:rPr lang="el-GR" sz="2200" dirty="0" err="1" smtClean="0">
                <a:solidFill>
                  <a:schemeClr val="accent4">
                    <a:lumMod val="75000"/>
                  </a:schemeClr>
                </a:solidFill>
              </a:rPr>
              <a:t>ος</a:t>
            </a:r>
            <a:r>
              <a:rPr lang="el-GR" sz="2200" dirty="0" smtClean="0">
                <a:solidFill>
                  <a:schemeClr val="accent4">
                    <a:lumMod val="75000"/>
                  </a:schemeClr>
                </a:solidFill>
              </a:rPr>
              <a:t>, -η, -ο (και συνοδεύεται από τη γενική του αδύνατου τύπου της προσωπικής αντωνυμίας).</a:t>
            </a:r>
            <a:endParaRPr lang="el-GR" sz="2200" dirty="0" smtClean="0"/>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611560" y="338328"/>
            <a:ext cx="8075240" cy="1252728"/>
          </a:xfrm>
        </p:spPr>
        <p:txBody>
          <a:bodyPr/>
          <a:lstStyle/>
          <a:p>
            <a:r>
              <a:rPr lang="el-GR" dirty="0" smtClean="0"/>
              <a:t>4. Οριστικές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pic>
        <p:nvPicPr>
          <p:cNvPr id="6"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randombar(horizontal)">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randombar(horizontal)">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randombar(horizontal)">
                                      <p:cBhvr>
                                        <p:cTn id="1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9512" y="1484784"/>
            <a:ext cx="8784976" cy="2232248"/>
          </a:xfrm>
        </p:spPr>
        <p:txBody>
          <a:bodyPr>
            <a:noAutofit/>
          </a:bodyPr>
          <a:lstStyle/>
          <a:p>
            <a:pPr algn="just"/>
            <a:r>
              <a:rPr lang="el-GR" sz="1900" dirty="0" smtClean="0">
                <a:solidFill>
                  <a:schemeClr val="accent4">
                    <a:lumMod val="75000"/>
                  </a:schemeClr>
                </a:solidFill>
              </a:rPr>
              <a:t>Οι δεικτικές αντωνυμίες είναι: </a:t>
            </a:r>
            <a:r>
              <a:rPr lang="el-GR" sz="1900" b="1" dirty="0" smtClean="0">
                <a:solidFill>
                  <a:schemeClr val="accent4">
                    <a:lumMod val="75000"/>
                  </a:schemeClr>
                </a:solidFill>
              </a:rPr>
              <a:t>αυτός,-ή,-ό, τούτος,-η,-ο, εκείνος,-η,-ο,</a:t>
            </a:r>
            <a:r>
              <a:rPr lang="el-GR" sz="1900" dirty="0" smtClean="0">
                <a:solidFill>
                  <a:schemeClr val="accent4">
                    <a:lumMod val="75000"/>
                  </a:schemeClr>
                </a:solidFill>
              </a:rPr>
              <a:t> </a:t>
            </a:r>
            <a:r>
              <a:rPr lang="el-GR" sz="1900" b="1" dirty="0" smtClean="0">
                <a:solidFill>
                  <a:schemeClr val="accent4">
                    <a:lumMod val="75000"/>
                  </a:schemeClr>
                </a:solidFill>
              </a:rPr>
              <a:t>τέτοιος,-α,-ο</a:t>
            </a:r>
            <a:r>
              <a:rPr lang="el-GR" sz="1900" dirty="0" smtClean="0">
                <a:solidFill>
                  <a:schemeClr val="accent4">
                    <a:lumMod val="75000"/>
                  </a:schemeClr>
                </a:solidFill>
              </a:rPr>
              <a:t> και </a:t>
            </a:r>
            <a:r>
              <a:rPr lang="el-GR" sz="1900" b="1" dirty="0" smtClean="0">
                <a:solidFill>
                  <a:schemeClr val="accent4">
                    <a:lumMod val="75000"/>
                  </a:schemeClr>
                </a:solidFill>
              </a:rPr>
              <a:t>τόσος,-η,-ο.</a:t>
            </a:r>
            <a:endParaRPr lang="el-GR" sz="1900" dirty="0" smtClean="0">
              <a:solidFill>
                <a:schemeClr val="accent4">
                  <a:lumMod val="75000"/>
                </a:schemeClr>
              </a:solidFill>
            </a:endParaRPr>
          </a:p>
          <a:p>
            <a:pPr algn="just"/>
            <a:r>
              <a:rPr lang="el-GR" sz="1900" dirty="0" smtClean="0">
                <a:solidFill>
                  <a:schemeClr val="accent4">
                    <a:lumMod val="75000"/>
                  </a:schemeClr>
                </a:solidFill>
              </a:rPr>
              <a:t>Οι </a:t>
            </a:r>
            <a:r>
              <a:rPr lang="el-GR" sz="1900" b="1" dirty="0" smtClean="0">
                <a:solidFill>
                  <a:schemeClr val="accent4">
                    <a:lumMod val="75000"/>
                  </a:schemeClr>
                </a:solidFill>
              </a:rPr>
              <a:t>δεικτικές αντωνυμίες </a:t>
            </a:r>
            <a:r>
              <a:rPr lang="el-GR" sz="1900" dirty="0" smtClean="0">
                <a:solidFill>
                  <a:schemeClr val="accent4">
                    <a:lumMod val="75000"/>
                  </a:schemeClr>
                </a:solidFill>
              </a:rPr>
              <a:t>χρησιμοποιούνται συνήθως για να δείξουν πρόσωπα, ζώα ή πράγματα τα οποία είναι κοντά μας ή στα οποία αναφερθήκαμε λίγο πριν. Τη δεικτική αντωνυμία </a:t>
            </a:r>
            <a:r>
              <a:rPr lang="el-GR" sz="1900" b="1" dirty="0" smtClean="0">
                <a:solidFill>
                  <a:schemeClr val="accent4">
                    <a:lumMod val="75000"/>
                  </a:schemeClr>
                </a:solidFill>
              </a:rPr>
              <a:t>εκείνος,-η,-ο</a:t>
            </a:r>
            <a:r>
              <a:rPr lang="el-GR" sz="1900" dirty="0" smtClean="0">
                <a:solidFill>
                  <a:schemeClr val="accent4">
                    <a:lumMod val="75000"/>
                  </a:schemeClr>
                </a:solidFill>
              </a:rPr>
              <a:t> τη χρησιμοποιούμε συνήθως για πρόσωπα, ζώα ή πράγματα που βρίσκονται μακριά μας.</a:t>
            </a:r>
          </a:p>
          <a:p>
            <a:pPr algn="just"/>
            <a:endParaRPr lang="el-GR" sz="1600" dirty="0" smtClean="0">
              <a:solidFill>
                <a:schemeClr val="accent4">
                  <a:lumMod val="75000"/>
                </a:schemeClr>
              </a:solidFill>
            </a:endParaRPr>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403648" y="338328"/>
            <a:ext cx="7283152" cy="1252728"/>
          </a:xfrm>
        </p:spPr>
        <p:txBody>
          <a:bodyPr>
            <a:normAutofit fontScale="90000"/>
          </a:bodyPr>
          <a:lstStyle/>
          <a:p>
            <a:r>
              <a:rPr lang="el-GR" dirty="0" smtClean="0"/>
              <a:t>5. Δεικτικές αντωνυμίες</a:t>
            </a:r>
            <a:br>
              <a:rPr lang="el-GR" dirty="0" smtClean="0"/>
            </a:br>
            <a:r>
              <a:rPr lang="el-GR" dirty="0" smtClean="0"/>
              <a:t>6. Ερωτηματικές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sp>
        <p:nvSpPr>
          <p:cNvPr id="6" name="5 - Δεξιό άγκιστρο"/>
          <p:cNvSpPr/>
          <p:nvPr/>
        </p:nvSpPr>
        <p:spPr>
          <a:xfrm>
            <a:off x="6804248" y="3789040"/>
            <a:ext cx="360040" cy="1152128"/>
          </a:xfrm>
          <a:prstGeom prst="rightBrace">
            <a:avLst>
              <a:gd name="adj1" fmla="val 12181"/>
              <a:gd name="adj2" fmla="val 50000"/>
            </a:avLst>
          </a:prstGeom>
          <a:noFill/>
          <a:ln w="28575">
            <a:solidFill>
              <a:schemeClr val="accent4">
                <a:lumMod val="7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7" name="6 - Ορθογώνιο"/>
          <p:cNvSpPr/>
          <p:nvPr/>
        </p:nvSpPr>
        <p:spPr>
          <a:xfrm>
            <a:off x="7236296" y="3717032"/>
            <a:ext cx="1584176" cy="1224136"/>
          </a:xfrm>
          <a:prstGeom prst="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solidFill>
                  <a:schemeClr val="accent4">
                    <a:lumMod val="75000"/>
                  </a:schemeClr>
                </a:solidFill>
              </a:rPr>
              <a:t>Προσοχή: </a:t>
            </a:r>
            <a:r>
              <a:rPr lang="el-GR" sz="2000" dirty="0" smtClean="0">
                <a:solidFill>
                  <a:schemeClr val="accent4">
                    <a:lumMod val="75000"/>
                  </a:schemeClr>
                </a:solidFill>
              </a:rPr>
              <a:t>Δεν τονίζονται!</a:t>
            </a:r>
            <a:endParaRPr lang="el-GR" sz="2000" dirty="0">
              <a:solidFill>
                <a:schemeClr val="accent4">
                  <a:lumMod val="75000"/>
                </a:schemeClr>
              </a:solidFill>
            </a:endParaRPr>
          </a:p>
        </p:txBody>
      </p:sp>
      <p:sp>
        <p:nvSpPr>
          <p:cNvPr id="8" name="7 - Ορθογώνιο"/>
          <p:cNvSpPr/>
          <p:nvPr/>
        </p:nvSpPr>
        <p:spPr>
          <a:xfrm>
            <a:off x="323528" y="3501008"/>
            <a:ext cx="6696744" cy="335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4320" indent="-274320" algn="just">
              <a:spcBef>
                <a:spcPct val="20000"/>
              </a:spcBef>
              <a:buClr>
                <a:schemeClr val="accent1"/>
              </a:buClr>
              <a:buSzPct val="100000"/>
              <a:buFont typeface="Symbol" pitchFamily="18" charset="2"/>
              <a:buChar char=""/>
            </a:pPr>
            <a:r>
              <a:rPr lang="el-GR" sz="1900" dirty="0" smtClean="0">
                <a:solidFill>
                  <a:schemeClr val="accent4">
                    <a:lumMod val="75000"/>
                  </a:schemeClr>
                </a:solidFill>
              </a:rPr>
              <a:t> Οι </a:t>
            </a:r>
            <a:r>
              <a:rPr lang="el-GR" sz="1900" b="1" dirty="0" smtClean="0">
                <a:solidFill>
                  <a:schemeClr val="accent4">
                    <a:lumMod val="75000"/>
                  </a:schemeClr>
                </a:solidFill>
              </a:rPr>
              <a:t>ερωτηματικές αντωνυμίες </a:t>
            </a:r>
            <a:r>
              <a:rPr lang="el-GR" sz="1900" dirty="0" smtClean="0">
                <a:solidFill>
                  <a:schemeClr val="accent4">
                    <a:lumMod val="75000"/>
                  </a:schemeClr>
                </a:solidFill>
              </a:rPr>
              <a:t>είναι:</a:t>
            </a:r>
          </a:p>
          <a:p>
            <a:pPr marL="274320" indent="-274320" algn="just">
              <a:spcBef>
                <a:spcPct val="20000"/>
              </a:spcBef>
              <a:buClr>
                <a:schemeClr val="accent1"/>
              </a:buClr>
              <a:buSzPct val="100000"/>
            </a:pPr>
            <a:r>
              <a:rPr lang="el-GR" sz="1900" dirty="0" smtClean="0">
                <a:solidFill>
                  <a:schemeClr val="accent4">
                    <a:lumMod val="75000"/>
                  </a:schemeClr>
                </a:solidFill>
              </a:rPr>
              <a:t>	</a:t>
            </a:r>
            <a:r>
              <a:rPr lang="el-GR" sz="1900" b="1" dirty="0" smtClean="0">
                <a:solidFill>
                  <a:schemeClr val="accent4">
                    <a:lumMod val="75000"/>
                  </a:schemeClr>
                </a:solidFill>
              </a:rPr>
              <a:t>ποιος – ποια – ποιο </a:t>
            </a:r>
            <a:r>
              <a:rPr lang="el-GR" sz="1900" dirty="0" smtClean="0">
                <a:solidFill>
                  <a:schemeClr val="accent4">
                    <a:lumMod val="75000"/>
                  </a:schemeClr>
                </a:solidFill>
                <a:sym typeface="Wingdings" pitchFamily="2" charset="2"/>
              </a:rPr>
              <a:t> </a:t>
            </a:r>
            <a:r>
              <a:rPr lang="el-GR" sz="1900" dirty="0" smtClean="0">
                <a:solidFill>
                  <a:schemeClr val="accent4">
                    <a:lumMod val="75000"/>
                  </a:schemeClr>
                </a:solidFill>
              </a:rPr>
              <a:t>Κλίνεται όπως τα επίθετα σε -</a:t>
            </a:r>
            <a:r>
              <a:rPr lang="el-GR" sz="1900" dirty="0" err="1" smtClean="0">
                <a:solidFill>
                  <a:schemeClr val="accent4">
                    <a:lumMod val="75000"/>
                  </a:schemeClr>
                </a:solidFill>
              </a:rPr>
              <a:t>ος</a:t>
            </a:r>
            <a:r>
              <a:rPr lang="el-GR" sz="1900" dirty="0" smtClean="0">
                <a:solidFill>
                  <a:schemeClr val="accent4">
                    <a:lumMod val="75000"/>
                  </a:schemeClr>
                </a:solidFill>
              </a:rPr>
              <a:t>, -α, -ο, αλλά στην αιτιατική του αρσενικού γένους σχηματίζει και  τύπο ποιον.</a:t>
            </a:r>
          </a:p>
          <a:p>
            <a:pPr algn="just"/>
            <a:r>
              <a:rPr lang="el-GR" b="1" dirty="0" smtClean="0">
                <a:solidFill>
                  <a:schemeClr val="accent4">
                    <a:lumMod val="75000"/>
                  </a:schemeClr>
                </a:solidFill>
              </a:rPr>
              <a:t>      τι</a:t>
            </a:r>
            <a:r>
              <a:rPr lang="el-GR" dirty="0" smtClean="0">
                <a:solidFill>
                  <a:schemeClr val="accent4">
                    <a:lumMod val="75000"/>
                  </a:schemeClr>
                </a:solidFill>
              </a:rPr>
              <a:t> </a:t>
            </a:r>
            <a:r>
              <a:rPr lang="el-GR" dirty="0" smtClean="0">
                <a:solidFill>
                  <a:schemeClr val="accent4">
                    <a:lumMod val="75000"/>
                  </a:schemeClr>
                </a:solidFill>
                <a:sym typeface="Wingdings" pitchFamily="2" charset="2"/>
              </a:rPr>
              <a:t> </a:t>
            </a:r>
            <a:r>
              <a:rPr lang="el-GR" dirty="0" smtClean="0">
                <a:solidFill>
                  <a:schemeClr val="accent4">
                    <a:lumMod val="75000"/>
                  </a:schemeClr>
                </a:solidFill>
              </a:rPr>
              <a:t>Άκλιτο</a:t>
            </a:r>
          </a:p>
          <a:p>
            <a:pPr algn="just"/>
            <a:r>
              <a:rPr lang="el-GR" b="1" dirty="0" smtClean="0">
                <a:solidFill>
                  <a:schemeClr val="accent4">
                    <a:lumMod val="75000"/>
                  </a:schemeClr>
                </a:solidFill>
              </a:rPr>
              <a:t>      πόσος – πόση – πόσο</a:t>
            </a:r>
            <a:r>
              <a:rPr lang="el-GR" dirty="0" smtClean="0">
                <a:solidFill>
                  <a:schemeClr val="accent4">
                    <a:lumMod val="75000"/>
                  </a:schemeClr>
                </a:solidFill>
              </a:rPr>
              <a:t> </a:t>
            </a:r>
            <a:r>
              <a:rPr lang="el-GR" dirty="0" err="1" smtClean="0">
                <a:solidFill>
                  <a:schemeClr val="accent4">
                    <a:lumMod val="75000"/>
                  </a:schemeClr>
                </a:solidFill>
                <a:sym typeface="Wingdings" pitchFamily="2" charset="2"/>
              </a:rPr>
              <a:t></a:t>
            </a:r>
            <a:r>
              <a:rPr lang="el-GR" dirty="0" err="1" smtClean="0">
                <a:solidFill>
                  <a:schemeClr val="accent4">
                    <a:lumMod val="75000"/>
                  </a:schemeClr>
                </a:solidFill>
              </a:rPr>
              <a:t>Κλίνεται</a:t>
            </a:r>
            <a:r>
              <a:rPr lang="el-GR" dirty="0" smtClean="0">
                <a:solidFill>
                  <a:schemeClr val="accent4">
                    <a:lumMod val="75000"/>
                  </a:schemeClr>
                </a:solidFill>
              </a:rPr>
              <a:t> όπως τα επίθετα σε </a:t>
            </a:r>
            <a:r>
              <a:rPr lang="el-GR" i="1" dirty="0" smtClean="0">
                <a:solidFill>
                  <a:schemeClr val="accent4">
                    <a:lumMod val="75000"/>
                  </a:schemeClr>
                </a:solidFill>
              </a:rPr>
              <a:t>-</a:t>
            </a:r>
            <a:r>
              <a:rPr lang="el-GR" i="1" dirty="0" err="1" smtClean="0">
                <a:solidFill>
                  <a:schemeClr val="accent4">
                    <a:lumMod val="75000"/>
                  </a:schemeClr>
                </a:solidFill>
              </a:rPr>
              <a:t>ος</a:t>
            </a:r>
            <a:r>
              <a:rPr lang="el-GR" dirty="0" smtClean="0">
                <a:solidFill>
                  <a:schemeClr val="accent4">
                    <a:lumMod val="75000"/>
                  </a:schemeClr>
                </a:solidFill>
              </a:rPr>
              <a:t>,</a:t>
            </a:r>
            <a:r>
              <a:rPr lang="el-GR" i="1" dirty="0" smtClean="0">
                <a:solidFill>
                  <a:schemeClr val="accent4">
                    <a:lumMod val="75000"/>
                  </a:schemeClr>
                </a:solidFill>
              </a:rPr>
              <a:t> -η</a:t>
            </a:r>
            <a:r>
              <a:rPr lang="el-GR" dirty="0" smtClean="0">
                <a:solidFill>
                  <a:schemeClr val="accent4">
                    <a:lumMod val="75000"/>
                  </a:schemeClr>
                </a:solidFill>
              </a:rPr>
              <a:t>,</a:t>
            </a:r>
            <a:r>
              <a:rPr lang="el-GR" i="1" dirty="0" smtClean="0">
                <a:solidFill>
                  <a:schemeClr val="accent4">
                    <a:lumMod val="75000"/>
                  </a:schemeClr>
                </a:solidFill>
              </a:rPr>
              <a:t> -ο</a:t>
            </a:r>
            <a:r>
              <a:rPr lang="el-GR" dirty="0" smtClean="0">
                <a:solidFill>
                  <a:schemeClr val="accent4">
                    <a:lumMod val="75000"/>
                  </a:schemeClr>
                </a:solidFill>
              </a:rPr>
              <a:t>.</a:t>
            </a:r>
          </a:p>
          <a:p>
            <a:pPr marL="274320" indent="-274320" algn="just">
              <a:spcBef>
                <a:spcPct val="20000"/>
              </a:spcBef>
              <a:buClr>
                <a:schemeClr val="accent1"/>
              </a:buClr>
              <a:buSzPct val="100000"/>
              <a:buFont typeface="Symbol" pitchFamily="18" charset="2"/>
              <a:buChar char=""/>
            </a:pPr>
            <a:r>
              <a:rPr lang="el-GR" sz="1900" dirty="0" smtClean="0">
                <a:solidFill>
                  <a:schemeClr val="accent4">
                    <a:lumMod val="75000"/>
                  </a:schemeClr>
                </a:solidFill>
              </a:rPr>
              <a:t>Η αντωνυμία </a:t>
            </a:r>
            <a:r>
              <a:rPr lang="el-GR" sz="1900" i="1" dirty="0" smtClean="0">
                <a:solidFill>
                  <a:schemeClr val="accent4">
                    <a:lumMod val="75000"/>
                  </a:schemeClr>
                </a:solidFill>
              </a:rPr>
              <a:t>ποιος – ποια – ποιο </a:t>
            </a:r>
            <a:r>
              <a:rPr lang="el-GR" sz="1900" dirty="0" smtClean="0">
                <a:solidFill>
                  <a:schemeClr val="accent4">
                    <a:lumMod val="75000"/>
                  </a:schemeClr>
                </a:solidFill>
              </a:rPr>
              <a:t>σχηματίζει στη γενική και τους τύπους: </a:t>
            </a:r>
            <a:r>
              <a:rPr lang="el-GR" sz="1900" i="1" dirty="0" smtClean="0">
                <a:solidFill>
                  <a:schemeClr val="accent4">
                    <a:lumMod val="75000"/>
                  </a:schemeClr>
                </a:solidFill>
              </a:rPr>
              <a:t>ποιανού – ποιανής – ποιανού</a:t>
            </a:r>
            <a:r>
              <a:rPr lang="el-GR" sz="1900" dirty="0" smtClean="0">
                <a:solidFill>
                  <a:schemeClr val="accent4">
                    <a:lumMod val="75000"/>
                  </a:schemeClr>
                </a:solidFill>
              </a:rPr>
              <a:t> (ενικός) και </a:t>
            </a:r>
            <a:r>
              <a:rPr lang="el-GR" sz="1900" i="1" dirty="0" err="1" smtClean="0">
                <a:solidFill>
                  <a:schemeClr val="accent4">
                    <a:lumMod val="75000"/>
                  </a:schemeClr>
                </a:solidFill>
              </a:rPr>
              <a:t>ποιανών</a:t>
            </a:r>
            <a:r>
              <a:rPr lang="el-GR" sz="1900" dirty="0" smtClean="0">
                <a:solidFill>
                  <a:schemeClr val="accent4">
                    <a:lumMod val="75000"/>
                  </a:schemeClr>
                </a:solidFill>
              </a:rPr>
              <a:t> (πληθυντικός). Μερικές φορές όμως χρησιμοποιείται και για τα τρία γένη η αντωνυμία </a:t>
            </a:r>
            <a:r>
              <a:rPr lang="el-GR" sz="1900" i="1" dirty="0" smtClean="0">
                <a:solidFill>
                  <a:schemeClr val="accent4">
                    <a:lumMod val="75000"/>
                  </a:schemeClr>
                </a:solidFill>
              </a:rPr>
              <a:t>τίνος.</a:t>
            </a:r>
          </a:p>
          <a:p>
            <a:pPr algn="ctr"/>
            <a:endParaRPr lang="el-GR" dirty="0"/>
          </a:p>
        </p:txBody>
      </p:sp>
      <p:pic>
        <p:nvPicPr>
          <p:cNvPr id="9"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1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ircle(in)">
                                      <p:cBhvr>
                                        <p:cTn id="17" dur="1000"/>
                                        <p:tgtEl>
                                          <p:spTgt spid="8">
                                            <p:txEl>
                                              <p:pRg st="0" end="0"/>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circle(in)">
                                      <p:cBhvr>
                                        <p:cTn id="20" dur="1000"/>
                                        <p:tgtEl>
                                          <p:spTgt spid="8">
                                            <p:txEl>
                                              <p:pRg st="1" end="1"/>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circle(in)">
                                      <p:cBhvr>
                                        <p:cTn id="23" dur="1000"/>
                                        <p:tgtEl>
                                          <p:spTgt spid="8">
                                            <p:txEl>
                                              <p:pRg st="2" end="2"/>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8">
                                            <p:txEl>
                                              <p:pRg st="3" end="3"/>
                                            </p:txEl>
                                          </p:spTgt>
                                        </p:tgtEl>
                                        <p:attrNameLst>
                                          <p:attrName>style.visibility</p:attrName>
                                        </p:attrNameLst>
                                      </p:cBhvr>
                                      <p:to>
                                        <p:strVal val="visible"/>
                                      </p:to>
                                    </p:set>
                                    <p:animEffect transition="in" filter="circle(in)">
                                      <p:cBhvr>
                                        <p:cTn id="26" dur="1000"/>
                                        <p:tgtEl>
                                          <p:spTgt spid="8">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circle(in)">
                                      <p:cBhvr>
                                        <p:cTn id="31" dur="1000"/>
                                        <p:tgtEl>
                                          <p:spTgt spid="6"/>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ircle(in)">
                                      <p:cBhvr>
                                        <p:cTn id="34" dur="20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8">
                                            <p:txEl>
                                              <p:pRg st="4" end="4"/>
                                            </p:txEl>
                                          </p:spTgt>
                                        </p:tgtEl>
                                        <p:attrNameLst>
                                          <p:attrName>style.visibility</p:attrName>
                                        </p:attrNameLst>
                                      </p:cBhvr>
                                      <p:to>
                                        <p:strVal val="visible"/>
                                      </p:to>
                                    </p:set>
                                    <p:animEffect transition="in" filter="circle(in)">
                                      <p:cBhvr>
                                        <p:cTn id="39" dur="10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9512" y="1484784"/>
            <a:ext cx="8784976" cy="5112568"/>
          </a:xfrm>
        </p:spPr>
        <p:txBody>
          <a:bodyPr>
            <a:noAutofit/>
          </a:bodyPr>
          <a:lstStyle/>
          <a:p>
            <a:pPr algn="just"/>
            <a:r>
              <a:rPr lang="el-GR" sz="1800" dirty="0" smtClean="0">
                <a:solidFill>
                  <a:schemeClr val="accent4">
                    <a:lumMod val="75000"/>
                  </a:schemeClr>
                </a:solidFill>
              </a:rPr>
              <a:t>Οι </a:t>
            </a:r>
            <a:r>
              <a:rPr lang="el-GR" sz="1800" b="1" dirty="0" smtClean="0">
                <a:solidFill>
                  <a:schemeClr val="accent4">
                    <a:lumMod val="75000"/>
                  </a:schemeClr>
                </a:solidFill>
              </a:rPr>
              <a:t>αναφορικές αντωνυμίες</a:t>
            </a:r>
            <a:r>
              <a:rPr lang="el-GR" sz="1800" dirty="0" smtClean="0">
                <a:solidFill>
                  <a:schemeClr val="accent4">
                    <a:lumMod val="75000"/>
                  </a:schemeClr>
                </a:solidFill>
              </a:rPr>
              <a:t> συνδέουν τη δευτερεύουσα πρόταση με μια άλλη λέξη στην οποία αναφέρεται η πρόταση. </a:t>
            </a:r>
          </a:p>
          <a:p>
            <a:pPr algn="just"/>
            <a:endParaRPr lang="el-GR" sz="800" dirty="0" smtClean="0">
              <a:solidFill>
                <a:schemeClr val="accent4">
                  <a:lumMod val="75000"/>
                </a:schemeClr>
              </a:solidFill>
            </a:endParaRPr>
          </a:p>
          <a:p>
            <a:pPr algn="just"/>
            <a:r>
              <a:rPr lang="el-GR" sz="1800" b="1" dirty="0" smtClean="0">
                <a:solidFill>
                  <a:schemeClr val="accent4">
                    <a:lumMod val="75000"/>
                  </a:schemeClr>
                </a:solidFill>
              </a:rPr>
              <a:t>Οι αναφορικές αντωνυμίες είναι οι εξής: </a:t>
            </a:r>
            <a:endParaRPr lang="el-GR" sz="1800" dirty="0" smtClean="0">
              <a:solidFill>
                <a:schemeClr val="accent4">
                  <a:lumMod val="75000"/>
                </a:schemeClr>
              </a:solidFill>
            </a:endParaRPr>
          </a:p>
          <a:p>
            <a:pPr algn="just">
              <a:buFont typeface="Wingdings" pitchFamily="2" charset="2"/>
              <a:buChar char="ü"/>
            </a:pPr>
            <a:r>
              <a:rPr lang="el-GR" sz="1800" u="sng" dirty="0" smtClean="0">
                <a:solidFill>
                  <a:schemeClr val="accent4">
                    <a:lumMod val="75000"/>
                  </a:schemeClr>
                </a:solidFill>
              </a:rPr>
              <a:t>το άκλιτο </a:t>
            </a:r>
            <a:r>
              <a:rPr lang="el-GR" sz="1800" b="1" u="sng" dirty="0" smtClean="0">
                <a:solidFill>
                  <a:schemeClr val="accent4">
                    <a:lumMod val="75000"/>
                  </a:schemeClr>
                </a:solidFill>
              </a:rPr>
              <a:t>που </a:t>
            </a:r>
            <a:r>
              <a:rPr lang="el-GR" sz="1800" dirty="0" smtClean="0">
                <a:solidFill>
                  <a:schemeClr val="accent4">
                    <a:lumMod val="75000"/>
                  </a:schemeClr>
                </a:solidFill>
              </a:rPr>
              <a:t> </a:t>
            </a:r>
            <a:r>
              <a:rPr lang="el-GR" sz="1800" dirty="0" smtClean="0">
                <a:solidFill>
                  <a:schemeClr val="accent4">
                    <a:lumMod val="75000"/>
                  </a:schemeClr>
                </a:solidFill>
                <a:sym typeface="Wingdings" pitchFamily="2" charset="2"/>
              </a:rPr>
              <a:t> </a:t>
            </a:r>
            <a:r>
              <a:rPr lang="el-GR" sz="1800" dirty="0" smtClean="0">
                <a:solidFill>
                  <a:schemeClr val="accent4">
                    <a:lumMod val="75000"/>
                  </a:schemeClr>
                </a:solidFill>
              </a:rPr>
              <a:t>π.χ. Αυτή είναι η τσάντα </a:t>
            </a:r>
            <a:r>
              <a:rPr lang="el-GR" sz="1800" b="1" dirty="0" smtClean="0">
                <a:solidFill>
                  <a:schemeClr val="accent4">
                    <a:lumMod val="75000"/>
                  </a:schemeClr>
                </a:solidFill>
              </a:rPr>
              <a:t>που </a:t>
            </a:r>
            <a:r>
              <a:rPr lang="el-GR" sz="1800" dirty="0" smtClean="0">
                <a:solidFill>
                  <a:schemeClr val="accent4">
                    <a:lumMod val="75000"/>
                  </a:schemeClr>
                </a:solidFill>
              </a:rPr>
              <a:t>μου άρεσε.</a:t>
            </a:r>
          </a:p>
          <a:p>
            <a:pPr algn="just">
              <a:buFont typeface="Wingdings" pitchFamily="2" charset="2"/>
              <a:buChar char="ü"/>
            </a:pPr>
            <a:r>
              <a:rPr lang="el-GR" sz="1800" u="sng" dirty="0" smtClean="0">
                <a:solidFill>
                  <a:schemeClr val="accent4">
                    <a:lumMod val="75000"/>
                  </a:schemeClr>
                </a:solidFill>
              </a:rPr>
              <a:t>το άκλιτο </a:t>
            </a:r>
            <a:r>
              <a:rPr lang="el-GR" sz="1800" b="1" u="sng" dirty="0" err="1" smtClean="0">
                <a:solidFill>
                  <a:schemeClr val="accent4">
                    <a:lumMod val="75000"/>
                  </a:schemeClr>
                </a:solidFill>
              </a:rPr>
              <a:t>ό,τι</a:t>
            </a:r>
            <a:r>
              <a:rPr lang="el-GR" sz="1800" b="1" u="sng" dirty="0" smtClean="0">
                <a:solidFill>
                  <a:schemeClr val="accent4">
                    <a:lumMod val="75000"/>
                  </a:schemeClr>
                </a:solidFill>
              </a:rPr>
              <a:t> </a:t>
            </a:r>
            <a:r>
              <a:rPr lang="el-GR" sz="1800" dirty="0" smtClean="0">
                <a:solidFill>
                  <a:schemeClr val="accent4">
                    <a:lumMod val="75000"/>
                  </a:schemeClr>
                </a:solidFill>
              </a:rPr>
              <a:t> </a:t>
            </a:r>
            <a:r>
              <a:rPr lang="el-GR" sz="1800" dirty="0" smtClean="0">
                <a:solidFill>
                  <a:schemeClr val="accent4">
                    <a:lumMod val="75000"/>
                  </a:schemeClr>
                </a:solidFill>
                <a:sym typeface="Wingdings" pitchFamily="2" charset="2"/>
              </a:rPr>
              <a:t> </a:t>
            </a:r>
            <a:r>
              <a:rPr lang="el-GR" sz="1800" dirty="0" smtClean="0">
                <a:solidFill>
                  <a:schemeClr val="accent4">
                    <a:lumMod val="75000"/>
                  </a:schemeClr>
                </a:solidFill>
              </a:rPr>
              <a:t>π.χ. Φάε </a:t>
            </a:r>
            <a:r>
              <a:rPr lang="el-GR" sz="1800" b="1" dirty="0" smtClean="0">
                <a:solidFill>
                  <a:schemeClr val="accent4">
                    <a:lumMod val="75000"/>
                  </a:schemeClr>
                </a:solidFill>
              </a:rPr>
              <a:t>ό, τι </a:t>
            </a:r>
            <a:r>
              <a:rPr lang="el-GR" sz="1800" dirty="0" smtClean="0">
                <a:solidFill>
                  <a:schemeClr val="accent4">
                    <a:lumMod val="75000"/>
                  </a:schemeClr>
                </a:solidFill>
              </a:rPr>
              <a:t>θέλεις. </a:t>
            </a:r>
          </a:p>
          <a:p>
            <a:pPr algn="just">
              <a:buFont typeface="Wingdings" pitchFamily="2" charset="2"/>
              <a:buChar char="ü"/>
            </a:pPr>
            <a:r>
              <a:rPr lang="el-GR" sz="1800" u="sng" dirty="0" smtClean="0">
                <a:solidFill>
                  <a:schemeClr val="accent4">
                    <a:lumMod val="75000"/>
                  </a:schemeClr>
                </a:solidFill>
              </a:rPr>
              <a:t>ο οποίος, η οποία, το οποίο </a:t>
            </a:r>
            <a:r>
              <a:rPr lang="el-GR" sz="1800" dirty="0" smtClean="0">
                <a:solidFill>
                  <a:schemeClr val="accent4">
                    <a:lumMod val="75000"/>
                  </a:schemeClr>
                </a:solidFill>
              </a:rPr>
              <a:t> </a:t>
            </a:r>
            <a:r>
              <a:rPr lang="el-GR" sz="1800" dirty="0" smtClean="0">
                <a:solidFill>
                  <a:schemeClr val="accent4">
                    <a:lumMod val="75000"/>
                  </a:schemeClr>
                </a:solidFill>
                <a:sym typeface="Wingdings" pitchFamily="2" charset="2"/>
              </a:rPr>
              <a:t> </a:t>
            </a:r>
            <a:r>
              <a:rPr lang="el-GR" sz="1800" dirty="0" smtClean="0">
                <a:solidFill>
                  <a:schemeClr val="accent4">
                    <a:lumMod val="75000"/>
                  </a:schemeClr>
                </a:solidFill>
              </a:rPr>
              <a:t>π.χ. Να το αμάξι με </a:t>
            </a:r>
            <a:r>
              <a:rPr lang="el-GR" sz="1800" b="1" dirty="0" smtClean="0">
                <a:solidFill>
                  <a:schemeClr val="accent4">
                    <a:lumMod val="75000"/>
                  </a:schemeClr>
                </a:solidFill>
              </a:rPr>
              <a:t>το οποίο </a:t>
            </a:r>
            <a:r>
              <a:rPr lang="el-GR" sz="1800" dirty="0" smtClean="0">
                <a:solidFill>
                  <a:schemeClr val="accent4">
                    <a:lumMod val="75000"/>
                  </a:schemeClr>
                </a:solidFill>
              </a:rPr>
              <a:t>τρακάραμε. </a:t>
            </a:r>
          </a:p>
          <a:p>
            <a:pPr algn="just">
              <a:buFont typeface="Wingdings" pitchFamily="2" charset="2"/>
              <a:buChar char="ü"/>
            </a:pPr>
            <a:r>
              <a:rPr lang="el-GR" sz="1800" u="sng" dirty="0" smtClean="0">
                <a:solidFill>
                  <a:schemeClr val="accent4">
                    <a:lumMod val="75000"/>
                  </a:schemeClr>
                </a:solidFill>
              </a:rPr>
              <a:t>όποιος, όποια, όποιο </a:t>
            </a:r>
            <a:r>
              <a:rPr lang="el-GR" sz="1800" dirty="0" smtClean="0">
                <a:solidFill>
                  <a:schemeClr val="accent4">
                    <a:lumMod val="75000"/>
                  </a:schemeClr>
                </a:solidFill>
              </a:rPr>
              <a:t> </a:t>
            </a:r>
            <a:r>
              <a:rPr lang="el-GR" sz="1800" dirty="0" smtClean="0">
                <a:solidFill>
                  <a:schemeClr val="accent4">
                    <a:lumMod val="75000"/>
                  </a:schemeClr>
                </a:solidFill>
                <a:sym typeface="Wingdings" pitchFamily="2" charset="2"/>
              </a:rPr>
              <a:t> </a:t>
            </a:r>
            <a:r>
              <a:rPr lang="el-GR" sz="1800" dirty="0" smtClean="0">
                <a:solidFill>
                  <a:schemeClr val="accent4">
                    <a:lumMod val="75000"/>
                  </a:schemeClr>
                </a:solidFill>
              </a:rPr>
              <a:t>π.χ. </a:t>
            </a:r>
            <a:r>
              <a:rPr lang="el-GR" sz="1800" b="1" dirty="0" smtClean="0">
                <a:solidFill>
                  <a:schemeClr val="accent4">
                    <a:lumMod val="75000"/>
                  </a:schemeClr>
                </a:solidFill>
              </a:rPr>
              <a:t>Όποιος</a:t>
            </a:r>
            <a:r>
              <a:rPr lang="el-GR" sz="1800" dirty="0" smtClean="0">
                <a:solidFill>
                  <a:schemeClr val="accent4">
                    <a:lumMod val="75000"/>
                  </a:schemeClr>
                </a:solidFill>
              </a:rPr>
              <a:t> απαντήσει σωστά, κερδίζει.</a:t>
            </a:r>
          </a:p>
          <a:p>
            <a:pPr algn="just">
              <a:buFont typeface="Wingdings" pitchFamily="2" charset="2"/>
              <a:buChar char="ü"/>
            </a:pPr>
            <a:r>
              <a:rPr lang="el-GR" sz="1800" u="sng" dirty="0" smtClean="0">
                <a:solidFill>
                  <a:schemeClr val="accent4">
                    <a:lumMod val="75000"/>
                  </a:schemeClr>
                </a:solidFill>
              </a:rPr>
              <a:t>όσος, όση, όσο </a:t>
            </a:r>
            <a:r>
              <a:rPr lang="el-GR" sz="1800" dirty="0" smtClean="0">
                <a:solidFill>
                  <a:schemeClr val="accent4">
                    <a:lumMod val="75000"/>
                  </a:schemeClr>
                </a:solidFill>
              </a:rPr>
              <a:t> </a:t>
            </a:r>
            <a:r>
              <a:rPr lang="el-GR" sz="1800" dirty="0" smtClean="0">
                <a:solidFill>
                  <a:schemeClr val="accent4">
                    <a:lumMod val="75000"/>
                  </a:schemeClr>
                </a:solidFill>
                <a:sym typeface="Wingdings" pitchFamily="2" charset="2"/>
              </a:rPr>
              <a:t> </a:t>
            </a:r>
            <a:r>
              <a:rPr lang="el-GR" sz="1800" dirty="0" smtClean="0">
                <a:solidFill>
                  <a:schemeClr val="accent4">
                    <a:lumMod val="75000"/>
                  </a:schemeClr>
                </a:solidFill>
              </a:rPr>
              <a:t>π.χ. Παίξε </a:t>
            </a:r>
            <a:r>
              <a:rPr lang="el-GR" sz="1800" b="1" dirty="0" smtClean="0">
                <a:solidFill>
                  <a:schemeClr val="accent4">
                    <a:lumMod val="75000"/>
                  </a:schemeClr>
                </a:solidFill>
              </a:rPr>
              <a:t>όσες</a:t>
            </a:r>
            <a:r>
              <a:rPr lang="el-GR" sz="1800" dirty="0" smtClean="0">
                <a:solidFill>
                  <a:schemeClr val="accent4">
                    <a:lumMod val="75000"/>
                  </a:schemeClr>
                </a:solidFill>
              </a:rPr>
              <a:t> ώρες θέλεις. </a:t>
            </a:r>
          </a:p>
          <a:p>
            <a:pPr algn="just"/>
            <a:endParaRPr lang="el-GR" sz="800" dirty="0" smtClean="0">
              <a:solidFill>
                <a:schemeClr val="accent4">
                  <a:lumMod val="75000"/>
                </a:schemeClr>
              </a:solidFill>
            </a:endParaRPr>
          </a:p>
          <a:p>
            <a:pPr algn="just">
              <a:buNone/>
            </a:pPr>
            <a:r>
              <a:rPr lang="el-GR" sz="1800" b="1" dirty="0" smtClean="0">
                <a:solidFill>
                  <a:schemeClr val="accent4">
                    <a:lumMod val="75000"/>
                  </a:schemeClr>
                </a:solidFill>
              </a:rPr>
              <a:t>Προσέχω ότι:</a:t>
            </a:r>
            <a:r>
              <a:rPr lang="el-GR" sz="1800" dirty="0" smtClean="0">
                <a:solidFill>
                  <a:schemeClr val="accent4">
                    <a:lumMod val="75000"/>
                  </a:schemeClr>
                </a:solidFill>
              </a:rPr>
              <a:t> </a:t>
            </a:r>
          </a:p>
          <a:p>
            <a:pPr lvl="0"/>
            <a:r>
              <a:rPr lang="en-US" sz="1800" smtClean="0">
                <a:solidFill>
                  <a:schemeClr val="accent4">
                    <a:lumMod val="75000"/>
                  </a:schemeClr>
                </a:solidFill>
              </a:rPr>
              <a:t>H</a:t>
            </a:r>
            <a:r>
              <a:rPr lang="el-GR" sz="1800" smtClean="0">
                <a:solidFill>
                  <a:schemeClr val="accent4">
                    <a:lumMod val="75000"/>
                  </a:schemeClr>
                </a:solidFill>
              </a:rPr>
              <a:t> </a:t>
            </a:r>
            <a:r>
              <a:rPr lang="el-GR" sz="1800" dirty="0" smtClean="0">
                <a:solidFill>
                  <a:schemeClr val="accent4">
                    <a:lumMod val="75000"/>
                  </a:schemeClr>
                </a:solidFill>
              </a:rPr>
              <a:t>διαφορά με τον ειδικό σύνδεσμο </a:t>
            </a:r>
            <a:r>
              <a:rPr lang="el-GR" sz="1800" b="1" dirty="0" smtClean="0">
                <a:solidFill>
                  <a:schemeClr val="accent4">
                    <a:lumMod val="75000"/>
                  </a:schemeClr>
                </a:solidFill>
              </a:rPr>
              <a:t>ότι</a:t>
            </a:r>
            <a:r>
              <a:rPr lang="el-GR" sz="1800" dirty="0" smtClean="0">
                <a:solidFill>
                  <a:schemeClr val="accent4">
                    <a:lumMod val="75000"/>
                  </a:schemeClr>
                </a:solidFill>
              </a:rPr>
              <a:t> είναι πως το αναφορικό </a:t>
            </a:r>
            <a:r>
              <a:rPr lang="el-GR" sz="1800" b="1" dirty="0" err="1" smtClean="0">
                <a:solidFill>
                  <a:schemeClr val="accent4">
                    <a:lumMod val="75000"/>
                  </a:schemeClr>
                </a:solidFill>
              </a:rPr>
              <a:t>ό,τι</a:t>
            </a:r>
            <a:r>
              <a:rPr lang="el-GR" sz="1800" b="1" dirty="0" smtClean="0">
                <a:solidFill>
                  <a:schemeClr val="accent4">
                    <a:lumMod val="75000"/>
                  </a:schemeClr>
                </a:solidFill>
              </a:rPr>
              <a:t>:</a:t>
            </a:r>
            <a:r>
              <a:rPr lang="el-GR" sz="1800" dirty="0" smtClean="0">
                <a:solidFill>
                  <a:schemeClr val="accent4">
                    <a:lumMod val="75000"/>
                  </a:schemeClr>
                </a:solidFill>
              </a:rPr>
              <a:t/>
            </a:r>
            <a:br>
              <a:rPr lang="el-GR" sz="1800" dirty="0" smtClean="0">
                <a:solidFill>
                  <a:schemeClr val="accent4">
                    <a:lumMod val="75000"/>
                  </a:schemeClr>
                </a:solidFill>
              </a:rPr>
            </a:br>
            <a:r>
              <a:rPr lang="el-GR" sz="1800" b="1" dirty="0" smtClean="0">
                <a:solidFill>
                  <a:schemeClr val="accent4">
                    <a:lumMod val="75000"/>
                  </a:schemeClr>
                </a:solidFill>
              </a:rPr>
              <a:t>α. </a:t>
            </a:r>
            <a:r>
              <a:rPr lang="el-GR" sz="1800" dirty="0" smtClean="0">
                <a:solidFill>
                  <a:schemeClr val="accent4">
                    <a:lumMod val="75000"/>
                  </a:schemeClr>
                </a:solidFill>
              </a:rPr>
              <a:t>Παίρνει υποδιαστολή.		</a:t>
            </a:r>
            <a:r>
              <a:rPr lang="el-GR" sz="1800" b="1" dirty="0" smtClean="0">
                <a:solidFill>
                  <a:schemeClr val="accent4">
                    <a:lumMod val="75000"/>
                  </a:schemeClr>
                </a:solidFill>
              </a:rPr>
              <a:t>β.</a:t>
            </a:r>
            <a:r>
              <a:rPr lang="el-GR" sz="1800" dirty="0" smtClean="0">
                <a:solidFill>
                  <a:schemeClr val="accent4">
                    <a:lumMod val="75000"/>
                  </a:schemeClr>
                </a:solidFill>
              </a:rPr>
              <a:t> Μπορεί να αντικατασταθεί από το</a:t>
            </a:r>
            <a:r>
              <a:rPr lang="el-GR" sz="1800" i="1" dirty="0" smtClean="0">
                <a:solidFill>
                  <a:schemeClr val="accent4">
                    <a:lumMod val="75000"/>
                  </a:schemeClr>
                </a:solidFill>
              </a:rPr>
              <a:t> οτιδήποτε</a:t>
            </a:r>
            <a:r>
              <a:rPr lang="el-GR" sz="1800" dirty="0" smtClean="0">
                <a:solidFill>
                  <a:schemeClr val="accent4">
                    <a:lumMod val="75000"/>
                  </a:schemeClr>
                </a:solidFill>
              </a:rPr>
              <a:t>.</a:t>
            </a:r>
          </a:p>
          <a:p>
            <a:pPr lvl="0" algn="just"/>
            <a:r>
              <a:rPr lang="el-GR" sz="1800" dirty="0" smtClean="0">
                <a:solidFill>
                  <a:schemeClr val="accent4">
                    <a:lumMod val="75000"/>
                  </a:schemeClr>
                </a:solidFill>
              </a:rPr>
              <a:t>Οι αναφορικές αντωνυμίες </a:t>
            </a:r>
            <a:r>
              <a:rPr lang="el-GR" sz="1800" b="1" dirty="0" smtClean="0">
                <a:solidFill>
                  <a:schemeClr val="accent4">
                    <a:lumMod val="75000"/>
                  </a:schemeClr>
                </a:solidFill>
              </a:rPr>
              <a:t>ο οποίος, η οποία, το οποίο, όποιος, όποια, όποιο </a:t>
            </a:r>
            <a:r>
              <a:rPr lang="el-GR" sz="1800" dirty="0" smtClean="0">
                <a:solidFill>
                  <a:schemeClr val="accent4">
                    <a:lumMod val="75000"/>
                  </a:schemeClr>
                </a:solidFill>
              </a:rPr>
              <a:t>και </a:t>
            </a:r>
            <a:r>
              <a:rPr lang="el-GR" sz="1800" b="1" dirty="0" smtClean="0">
                <a:solidFill>
                  <a:schemeClr val="accent4">
                    <a:lumMod val="75000"/>
                  </a:schemeClr>
                </a:solidFill>
              </a:rPr>
              <a:t>όσος</a:t>
            </a:r>
            <a:r>
              <a:rPr lang="el-GR" sz="1800" dirty="0" smtClean="0">
                <a:solidFill>
                  <a:schemeClr val="accent4">
                    <a:lumMod val="75000"/>
                  </a:schemeClr>
                </a:solidFill>
              </a:rPr>
              <a:t>, </a:t>
            </a:r>
            <a:r>
              <a:rPr lang="el-GR" sz="1800" b="1" dirty="0" smtClean="0">
                <a:solidFill>
                  <a:schemeClr val="accent4">
                    <a:lumMod val="75000"/>
                  </a:schemeClr>
                </a:solidFill>
              </a:rPr>
              <a:t>όση</a:t>
            </a:r>
            <a:r>
              <a:rPr lang="el-GR" sz="1800" dirty="0" smtClean="0">
                <a:solidFill>
                  <a:schemeClr val="accent4">
                    <a:lumMod val="75000"/>
                  </a:schemeClr>
                </a:solidFill>
              </a:rPr>
              <a:t>, </a:t>
            </a:r>
            <a:r>
              <a:rPr lang="el-GR" sz="1800" b="1" dirty="0" smtClean="0">
                <a:solidFill>
                  <a:schemeClr val="accent4">
                    <a:lumMod val="75000"/>
                  </a:schemeClr>
                </a:solidFill>
              </a:rPr>
              <a:t>όσο </a:t>
            </a:r>
            <a:r>
              <a:rPr lang="el-GR" sz="1800" dirty="0" smtClean="0">
                <a:solidFill>
                  <a:schemeClr val="accent4">
                    <a:lumMod val="75000"/>
                  </a:schemeClr>
                </a:solidFill>
              </a:rPr>
              <a:t>κλίνονται όπως τα επίθετα σε –</a:t>
            </a:r>
            <a:r>
              <a:rPr lang="el-GR" sz="1800" dirty="0" err="1" smtClean="0">
                <a:solidFill>
                  <a:schemeClr val="accent4">
                    <a:lumMod val="75000"/>
                  </a:schemeClr>
                </a:solidFill>
              </a:rPr>
              <a:t>ος</a:t>
            </a:r>
            <a:r>
              <a:rPr lang="el-GR" sz="1800" dirty="0" smtClean="0">
                <a:solidFill>
                  <a:schemeClr val="accent4">
                    <a:lumMod val="75000"/>
                  </a:schemeClr>
                </a:solidFill>
              </a:rPr>
              <a:t>, -η, -ο. </a:t>
            </a:r>
          </a:p>
          <a:p>
            <a:pPr lvl="0" algn="just"/>
            <a:r>
              <a:rPr lang="el-GR" sz="1800" dirty="0" smtClean="0">
                <a:solidFill>
                  <a:schemeClr val="accent4">
                    <a:lumMod val="75000"/>
                  </a:schemeClr>
                </a:solidFill>
              </a:rPr>
              <a:t>Οι αναφορικές αντωνυμίες </a:t>
            </a:r>
            <a:r>
              <a:rPr lang="el-GR" sz="1800" b="1" dirty="0" smtClean="0">
                <a:solidFill>
                  <a:schemeClr val="accent4">
                    <a:lumMod val="75000"/>
                  </a:schemeClr>
                </a:solidFill>
              </a:rPr>
              <a:t>όποιος, όποια, όποιο </a:t>
            </a:r>
            <a:r>
              <a:rPr lang="el-GR" sz="1800" dirty="0" smtClean="0">
                <a:solidFill>
                  <a:schemeClr val="accent4">
                    <a:lumMod val="75000"/>
                  </a:schemeClr>
                </a:solidFill>
              </a:rPr>
              <a:t>και </a:t>
            </a:r>
            <a:r>
              <a:rPr lang="el-GR" sz="1800" b="1" dirty="0" err="1" smtClean="0">
                <a:solidFill>
                  <a:schemeClr val="accent4">
                    <a:lumMod val="75000"/>
                  </a:schemeClr>
                </a:solidFill>
              </a:rPr>
              <a:t>ό,τι</a:t>
            </a:r>
            <a:r>
              <a:rPr lang="el-GR" sz="1800" b="1" dirty="0" smtClean="0">
                <a:solidFill>
                  <a:schemeClr val="accent4">
                    <a:lumMod val="75000"/>
                  </a:schemeClr>
                </a:solidFill>
              </a:rPr>
              <a:t> </a:t>
            </a:r>
            <a:r>
              <a:rPr lang="el-GR" sz="1800" dirty="0" smtClean="0">
                <a:solidFill>
                  <a:schemeClr val="accent4">
                    <a:lumMod val="75000"/>
                  </a:schemeClr>
                </a:solidFill>
              </a:rPr>
              <a:t>ενώνονται με το άκλιτο </a:t>
            </a:r>
            <a:r>
              <a:rPr lang="el-GR" sz="1800" b="1" dirty="0" smtClean="0">
                <a:solidFill>
                  <a:schemeClr val="accent4">
                    <a:lumMod val="75000"/>
                  </a:schemeClr>
                </a:solidFill>
              </a:rPr>
              <a:t>-</a:t>
            </a:r>
            <a:r>
              <a:rPr lang="el-GR" sz="1800" b="1" dirty="0" err="1" smtClean="0">
                <a:solidFill>
                  <a:schemeClr val="accent4">
                    <a:lumMod val="75000"/>
                  </a:schemeClr>
                </a:solidFill>
              </a:rPr>
              <a:t>δήποτε</a:t>
            </a:r>
            <a:r>
              <a:rPr lang="el-GR" sz="1800" dirty="0" smtClean="0">
                <a:solidFill>
                  <a:schemeClr val="accent4">
                    <a:lumMod val="75000"/>
                  </a:schemeClr>
                </a:solidFill>
              </a:rPr>
              <a:t>.  </a:t>
            </a:r>
          </a:p>
          <a:p>
            <a:pPr algn="just"/>
            <a:endParaRPr lang="el-GR" sz="1800" dirty="0"/>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691680" y="338328"/>
            <a:ext cx="6995120" cy="1252728"/>
          </a:xfrm>
        </p:spPr>
        <p:txBody>
          <a:bodyPr/>
          <a:lstStyle/>
          <a:p>
            <a:r>
              <a:rPr lang="el-GR" dirty="0" smtClean="0"/>
              <a:t>7. Αναφορικές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pic>
        <p:nvPicPr>
          <p:cNvPr id="6"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checkerboard(across)">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checkerboard(across)">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checkerboard(across)">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checkerboard(across)">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checkerboard(across)">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 to="" calcmode="lin" valueType="num">
                                      <p:cBhvr>
                                        <p:cTn id="42" dur="1" fill="hold"/>
                                        <p:tgtEl>
                                          <p:spTgt spid="2">
                                            <p:txEl>
                                              <p:pRg st="9" end="9"/>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to="" calcmode="lin" valueType="num">
                                      <p:cBhvr>
                                        <p:cTn id="47" dur="1" fill="hold"/>
                                        <p:tgtEl>
                                          <p:spTgt spid="2">
                                            <p:txEl>
                                              <p:pRg st="10" end="10"/>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nodeType="clickEffect">
                                  <p:stCondLst>
                                    <p:cond delay="0"/>
                                  </p:stCondLst>
                                  <p:childTnLst>
                                    <p:set>
                                      <p:cBhvr>
                                        <p:cTn id="51" dur="1" fill="hold">
                                          <p:stCondLst>
                                            <p:cond delay="0"/>
                                          </p:stCondLst>
                                        </p:cTn>
                                        <p:tgtEl>
                                          <p:spTgt spid="2">
                                            <p:txEl>
                                              <p:pRg st="11" end="11"/>
                                            </p:txEl>
                                          </p:spTgt>
                                        </p:tgtEl>
                                        <p:attrNameLst>
                                          <p:attrName>style.visibility</p:attrName>
                                        </p:attrNameLst>
                                      </p:cBhvr>
                                      <p:to>
                                        <p:strVal val="visible"/>
                                      </p:to>
                                    </p:set>
                                    <p:anim to="" calcmode="lin" valueType="num">
                                      <p:cBhvr>
                                        <p:cTn id="52" dur="1" fill="hold"/>
                                        <p:tgtEl>
                                          <p:spTgt spid="2">
                                            <p:txEl>
                                              <p:pRg st="11" end="11"/>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nodeType="clickEffect">
                                  <p:stCondLst>
                                    <p:cond delay="0"/>
                                  </p:stCondLst>
                                  <p:childTnLst>
                                    <p:set>
                                      <p:cBhvr>
                                        <p:cTn id="56" dur="1" fill="hold">
                                          <p:stCondLst>
                                            <p:cond delay="0"/>
                                          </p:stCondLst>
                                        </p:cTn>
                                        <p:tgtEl>
                                          <p:spTgt spid="2">
                                            <p:txEl>
                                              <p:pRg st="12" end="12"/>
                                            </p:txEl>
                                          </p:spTgt>
                                        </p:tgtEl>
                                        <p:attrNameLst>
                                          <p:attrName>style.visibility</p:attrName>
                                        </p:attrNameLst>
                                      </p:cBhvr>
                                      <p:to>
                                        <p:strVal val="visible"/>
                                      </p:to>
                                    </p:set>
                                    <p:anim to="" calcmode="lin" valueType="num">
                                      <p:cBhvr>
                                        <p:cTn id="57" dur="1" fill="hold"/>
                                        <p:tgtEl>
                                          <p:spTgt spid="2">
                                            <p:txEl>
                                              <p:pRg st="12" end="1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51520" y="1556792"/>
            <a:ext cx="8640959" cy="5301208"/>
          </a:xfrm>
        </p:spPr>
        <p:txBody>
          <a:bodyPr>
            <a:normAutofit fontScale="70000" lnSpcReduction="20000"/>
          </a:bodyPr>
          <a:lstStyle/>
          <a:p>
            <a:r>
              <a:rPr lang="el-GR" sz="2900" dirty="0" smtClean="0">
                <a:solidFill>
                  <a:schemeClr val="accent4">
                    <a:lumMod val="75000"/>
                  </a:schemeClr>
                </a:solidFill>
              </a:rPr>
              <a:t>Οι αντωνυμίες που φανερώνουν αόριστα ένα πρόσωπο, ένα ζώο ή ένα πράγμα χωρίς να το ονομάζουν λέγονται </a:t>
            </a:r>
            <a:r>
              <a:rPr lang="el-GR" sz="2900" b="1" dirty="0" smtClean="0">
                <a:solidFill>
                  <a:schemeClr val="accent4">
                    <a:lumMod val="75000"/>
                  </a:schemeClr>
                </a:solidFill>
              </a:rPr>
              <a:t>αόριστες αντωνυμίες.</a:t>
            </a:r>
            <a:endParaRPr lang="el-GR" sz="2900" dirty="0" smtClean="0">
              <a:solidFill>
                <a:schemeClr val="accent4">
                  <a:lumMod val="75000"/>
                </a:schemeClr>
              </a:solidFill>
            </a:endParaRPr>
          </a:p>
          <a:p>
            <a:endParaRPr lang="el-GR" sz="2000" dirty="0" smtClean="0">
              <a:solidFill>
                <a:schemeClr val="accent4">
                  <a:lumMod val="75000"/>
                </a:schemeClr>
              </a:solidFill>
            </a:endParaRPr>
          </a:p>
          <a:p>
            <a:r>
              <a:rPr lang="el-GR" sz="2900" b="1" dirty="0" smtClean="0">
                <a:solidFill>
                  <a:schemeClr val="accent4">
                    <a:lumMod val="75000"/>
                  </a:schemeClr>
                </a:solidFill>
              </a:rPr>
              <a:t>Οι αόριστες αντωνυμίες είναι οι εξής:</a:t>
            </a:r>
            <a:endParaRPr lang="el-GR" sz="2900" dirty="0" smtClean="0">
              <a:solidFill>
                <a:schemeClr val="accent4">
                  <a:lumMod val="75000"/>
                </a:schemeClr>
              </a:solidFill>
            </a:endParaRPr>
          </a:p>
          <a:p>
            <a:pPr>
              <a:buFont typeface="Wingdings" pitchFamily="2" charset="2"/>
              <a:buChar char="ü"/>
            </a:pPr>
            <a:r>
              <a:rPr lang="el-GR" sz="2900" u="sng" dirty="0" smtClean="0">
                <a:solidFill>
                  <a:schemeClr val="accent4">
                    <a:lumMod val="75000"/>
                  </a:schemeClr>
                </a:solidFill>
              </a:rPr>
              <a:t>ένας, μία (μια), ένα</a:t>
            </a:r>
            <a:r>
              <a:rPr lang="el-GR" sz="2900" dirty="0" smtClean="0">
                <a:solidFill>
                  <a:schemeClr val="accent4">
                    <a:lumMod val="75000"/>
                  </a:schemeClr>
                </a:solidFill>
              </a:rPr>
              <a:t> ( μόνο στον ενικό αριθμό και είναι η ίδια με το αριθμητικό και με το αόριστο άρθρο)</a:t>
            </a:r>
          </a:p>
          <a:p>
            <a:pPr>
              <a:buFont typeface="Wingdings" pitchFamily="2" charset="2"/>
              <a:buChar char="ü"/>
            </a:pPr>
            <a:r>
              <a:rPr lang="el-GR" sz="2900" u="sng" dirty="0" smtClean="0">
                <a:solidFill>
                  <a:schemeClr val="accent4">
                    <a:lumMod val="75000"/>
                  </a:schemeClr>
                </a:solidFill>
              </a:rPr>
              <a:t>Κανένας (κανείς), καμία (καμιά), κανένα</a:t>
            </a:r>
            <a:r>
              <a:rPr lang="el-GR" sz="2900" dirty="0" smtClean="0">
                <a:solidFill>
                  <a:schemeClr val="accent4">
                    <a:lumMod val="75000"/>
                  </a:schemeClr>
                </a:solidFill>
              </a:rPr>
              <a:t> (μόνο στον ενικό αριθμό)</a:t>
            </a:r>
          </a:p>
          <a:p>
            <a:pPr>
              <a:buFont typeface="Wingdings" pitchFamily="2" charset="2"/>
              <a:buChar char="ü"/>
            </a:pPr>
            <a:r>
              <a:rPr lang="el-GR" sz="2900" u="sng" dirty="0" smtClean="0">
                <a:solidFill>
                  <a:schemeClr val="accent4">
                    <a:lumMod val="75000"/>
                  </a:schemeClr>
                </a:solidFill>
              </a:rPr>
              <a:t>κάθε</a:t>
            </a:r>
            <a:r>
              <a:rPr lang="el-GR" sz="2900" dirty="0" smtClean="0">
                <a:solidFill>
                  <a:schemeClr val="accent4">
                    <a:lumMod val="75000"/>
                  </a:schemeClr>
                </a:solidFill>
              </a:rPr>
              <a:t> (δεν κλίνεται και συνηθίζεται σαν επίθετο, με άρθρο ή χωρίς άρθρο, με ονόματα κάθε πτώσης)</a:t>
            </a:r>
          </a:p>
          <a:p>
            <a:pPr>
              <a:buFont typeface="Wingdings" pitchFamily="2" charset="2"/>
              <a:buChar char="ü"/>
            </a:pPr>
            <a:r>
              <a:rPr lang="el-GR" sz="2900" u="sng" dirty="0" smtClean="0">
                <a:solidFill>
                  <a:schemeClr val="accent4">
                    <a:lumMod val="75000"/>
                  </a:schemeClr>
                </a:solidFill>
              </a:rPr>
              <a:t>καθένας, καθεμιά (καθεμία), καθένα</a:t>
            </a:r>
            <a:r>
              <a:rPr lang="el-GR" sz="2900" dirty="0" smtClean="0">
                <a:solidFill>
                  <a:schemeClr val="accent4">
                    <a:lumMod val="75000"/>
                  </a:schemeClr>
                </a:solidFill>
              </a:rPr>
              <a:t> (μόνο στον ενικό αριθμό) </a:t>
            </a:r>
          </a:p>
          <a:p>
            <a:pPr>
              <a:buFont typeface="Wingdings" pitchFamily="2" charset="2"/>
              <a:buChar char="ü"/>
            </a:pPr>
            <a:r>
              <a:rPr lang="el-GR" sz="2900" u="sng" dirty="0" smtClean="0">
                <a:solidFill>
                  <a:schemeClr val="accent4">
                    <a:lumMod val="75000"/>
                  </a:schemeClr>
                </a:solidFill>
              </a:rPr>
              <a:t>κάποιος, κάποια, κάποιο</a:t>
            </a:r>
            <a:r>
              <a:rPr lang="el-GR" sz="2900" dirty="0" smtClean="0">
                <a:solidFill>
                  <a:schemeClr val="accent4">
                    <a:lumMod val="75000"/>
                  </a:schemeClr>
                </a:solidFill>
              </a:rPr>
              <a:t> (και στους δύο αριθμούς)</a:t>
            </a:r>
          </a:p>
          <a:p>
            <a:pPr>
              <a:buFont typeface="Wingdings" pitchFamily="2" charset="2"/>
              <a:buChar char="ü"/>
            </a:pPr>
            <a:r>
              <a:rPr lang="el-GR" sz="2900" u="sng" dirty="0" smtClean="0">
                <a:solidFill>
                  <a:schemeClr val="accent4">
                    <a:lumMod val="75000"/>
                  </a:schemeClr>
                </a:solidFill>
              </a:rPr>
              <a:t>καμπόσος, κάμποση, κάμποσο</a:t>
            </a:r>
            <a:r>
              <a:rPr lang="el-GR" sz="2900" dirty="0" smtClean="0">
                <a:solidFill>
                  <a:schemeClr val="accent4">
                    <a:lumMod val="75000"/>
                  </a:schemeClr>
                </a:solidFill>
              </a:rPr>
              <a:t> (και στους δύο αριθμούς)</a:t>
            </a:r>
          </a:p>
          <a:p>
            <a:pPr>
              <a:buFont typeface="Wingdings" pitchFamily="2" charset="2"/>
              <a:buChar char="ü"/>
            </a:pPr>
            <a:r>
              <a:rPr lang="el-GR" sz="2900" u="sng" dirty="0" smtClean="0">
                <a:solidFill>
                  <a:schemeClr val="accent4">
                    <a:lumMod val="75000"/>
                  </a:schemeClr>
                </a:solidFill>
              </a:rPr>
              <a:t>άλλος, άλλη, άλλο</a:t>
            </a:r>
            <a:r>
              <a:rPr lang="el-GR" sz="2900" dirty="0" smtClean="0">
                <a:solidFill>
                  <a:schemeClr val="accent4">
                    <a:lumMod val="75000"/>
                  </a:schemeClr>
                </a:solidFill>
              </a:rPr>
              <a:t> (και στους δύο αριθμούς)</a:t>
            </a:r>
          </a:p>
          <a:p>
            <a:pPr>
              <a:buFont typeface="Wingdings" pitchFamily="2" charset="2"/>
              <a:buChar char="ü"/>
            </a:pPr>
            <a:r>
              <a:rPr lang="el-GR" sz="2900" u="sng" dirty="0" smtClean="0">
                <a:solidFill>
                  <a:schemeClr val="accent4">
                    <a:lumMod val="75000"/>
                  </a:schemeClr>
                </a:solidFill>
              </a:rPr>
              <a:t>μερικοί, μερικές, μερικά</a:t>
            </a:r>
            <a:r>
              <a:rPr lang="el-GR" sz="2900" dirty="0" smtClean="0">
                <a:solidFill>
                  <a:schemeClr val="accent4">
                    <a:lumMod val="75000"/>
                  </a:schemeClr>
                </a:solidFill>
              </a:rPr>
              <a:t> </a:t>
            </a:r>
          </a:p>
          <a:p>
            <a:pPr>
              <a:buFont typeface="Wingdings" pitchFamily="2" charset="2"/>
              <a:buChar char="ü"/>
            </a:pPr>
            <a:r>
              <a:rPr lang="el-GR" sz="2900" u="sng" dirty="0" smtClean="0">
                <a:solidFill>
                  <a:schemeClr val="accent4">
                    <a:lumMod val="75000"/>
                  </a:schemeClr>
                </a:solidFill>
              </a:rPr>
              <a:t>καθετί</a:t>
            </a:r>
            <a:endParaRPr lang="el-GR" sz="2900" dirty="0" smtClean="0">
              <a:solidFill>
                <a:schemeClr val="accent4">
                  <a:lumMod val="75000"/>
                </a:schemeClr>
              </a:solidFill>
            </a:endParaRPr>
          </a:p>
          <a:p>
            <a:pPr>
              <a:buFont typeface="Wingdings" pitchFamily="2" charset="2"/>
              <a:buChar char="ü"/>
            </a:pPr>
            <a:r>
              <a:rPr lang="el-GR" sz="2900" u="sng" dirty="0" smtClean="0">
                <a:solidFill>
                  <a:schemeClr val="accent4">
                    <a:lumMod val="75000"/>
                  </a:schemeClr>
                </a:solidFill>
              </a:rPr>
              <a:t>τίποτε (τίποτα)</a:t>
            </a:r>
            <a:endParaRPr lang="el-GR" sz="2900" dirty="0" smtClean="0">
              <a:solidFill>
                <a:schemeClr val="accent4">
                  <a:lumMod val="75000"/>
                </a:schemeClr>
              </a:solidFill>
            </a:endParaRPr>
          </a:p>
          <a:p>
            <a:pPr>
              <a:buFont typeface="Wingdings" pitchFamily="2" charset="2"/>
              <a:buChar char="ü"/>
            </a:pPr>
            <a:r>
              <a:rPr lang="el-GR" sz="2900" u="sng" dirty="0" smtClean="0">
                <a:solidFill>
                  <a:schemeClr val="accent4">
                    <a:lumMod val="75000"/>
                  </a:schemeClr>
                </a:solidFill>
              </a:rPr>
              <a:t>(ο, η, το) δείνα, (ο, η, το) τάδε</a:t>
            </a:r>
            <a:r>
              <a:rPr lang="el-GR" sz="2900" dirty="0" smtClean="0">
                <a:solidFill>
                  <a:schemeClr val="accent4">
                    <a:lumMod val="75000"/>
                  </a:schemeClr>
                </a:solidFill>
              </a:rPr>
              <a:t> (δεν κλίνονται)</a:t>
            </a:r>
          </a:p>
          <a:p>
            <a:pPr>
              <a:buFont typeface="Wingdings" pitchFamily="2" charset="2"/>
              <a:buChar char="ü"/>
            </a:pPr>
            <a:endParaRPr lang="el-GR" dirty="0"/>
          </a:p>
        </p:txBody>
      </p:sp>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187624" y="338328"/>
            <a:ext cx="7499176" cy="1252728"/>
          </a:xfrm>
        </p:spPr>
        <p:txBody>
          <a:bodyPr/>
          <a:lstStyle/>
          <a:p>
            <a:r>
              <a:rPr lang="el-GR" dirty="0" smtClean="0"/>
              <a:t>8. Αόριστες αντωνυμίες</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pic>
        <p:nvPicPr>
          <p:cNvPr id="6"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linds(horizontal)">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linds(horizontal)">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blinds(horizontal)">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blinds(horizontal)">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blinds(horizontal)">
                                      <p:cBhvr>
                                        <p:cTn id="27" dur="500"/>
                                        <p:tgtEl>
                                          <p:spTgt spid="2">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
                                            <p:txEl>
                                              <p:pRg st="8" end="8"/>
                                            </p:txEl>
                                          </p:spTgt>
                                        </p:tgtEl>
                                        <p:attrNameLst>
                                          <p:attrName>style.visibility</p:attrName>
                                        </p:attrNameLst>
                                      </p:cBhvr>
                                      <p:to>
                                        <p:strVal val="visible"/>
                                      </p:to>
                                    </p:set>
                                    <p:animEffect transition="in" filter="blinds(horizontal)">
                                      <p:cBhvr>
                                        <p:cTn id="32" dur="500"/>
                                        <p:tgtEl>
                                          <p:spTgt spid="2">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Effect transition="in" filter="blinds(horizontal)">
                                      <p:cBhvr>
                                        <p:cTn id="37" dur="500"/>
                                        <p:tgtEl>
                                          <p:spTgt spid="2">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
                                            <p:txEl>
                                              <p:pRg st="10" end="10"/>
                                            </p:txEl>
                                          </p:spTgt>
                                        </p:tgtEl>
                                        <p:attrNameLst>
                                          <p:attrName>style.visibility</p:attrName>
                                        </p:attrNameLst>
                                      </p:cBhvr>
                                      <p:to>
                                        <p:strVal val="visible"/>
                                      </p:to>
                                    </p:set>
                                    <p:animEffect transition="in" filter="blinds(horizontal)">
                                      <p:cBhvr>
                                        <p:cTn id="42" dur="500"/>
                                        <p:tgtEl>
                                          <p:spTgt spid="2">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blinds(horizontal)">
                                      <p:cBhvr>
                                        <p:cTn id="47" dur="500"/>
                                        <p:tgtEl>
                                          <p:spTgt spid="2">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
                                            <p:txEl>
                                              <p:pRg st="12" end="12"/>
                                            </p:txEl>
                                          </p:spTgt>
                                        </p:tgtEl>
                                        <p:attrNameLst>
                                          <p:attrName>style.visibility</p:attrName>
                                        </p:attrNameLst>
                                      </p:cBhvr>
                                      <p:to>
                                        <p:strVal val="visible"/>
                                      </p:to>
                                    </p:set>
                                    <p:animEffect transition="in" filter="blinds(horizontal)">
                                      <p:cBhvr>
                                        <p:cTn id="52" dur="500"/>
                                        <p:tgtEl>
                                          <p:spTgt spid="2">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
                                            <p:txEl>
                                              <p:pRg st="13" end="13"/>
                                            </p:txEl>
                                          </p:spTgt>
                                        </p:tgtEl>
                                        <p:attrNameLst>
                                          <p:attrName>style.visibility</p:attrName>
                                        </p:attrNameLst>
                                      </p:cBhvr>
                                      <p:to>
                                        <p:strVal val="visible"/>
                                      </p:to>
                                    </p:set>
                                    <p:animEffect transition="in" filter="blinds(horizontal)">
                                      <p:cBhvr>
                                        <p:cTn id="57"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 Θέση περιεχομένου"/>
          <p:cNvGraphicFramePr>
            <a:graphicFrameLocks noGrp="1"/>
          </p:cNvGraphicFramePr>
          <p:nvPr>
            <p:ph idx="1"/>
          </p:nvPr>
        </p:nvGraphicFramePr>
        <p:xfrm>
          <a:off x="323528" y="1668460"/>
          <a:ext cx="8532000" cy="4827244"/>
        </p:xfrm>
        <a:graphic>
          <a:graphicData uri="http://schemas.openxmlformats.org/drawingml/2006/table">
            <a:tbl>
              <a:tblPr firstRow="1" bandRow="1">
                <a:tableStyleId>{00A15C55-8517-42AA-B614-E9B94910E393}</a:tableStyleId>
              </a:tblPr>
              <a:tblGrid>
                <a:gridCol w="1728192"/>
                <a:gridCol w="6803808"/>
              </a:tblGrid>
              <a:tr h="441776">
                <a:tc>
                  <a:txBody>
                    <a:bodyPr/>
                    <a:lstStyle/>
                    <a:p>
                      <a:pPr algn="ctr"/>
                      <a:r>
                        <a:rPr lang="el-GR" sz="2000" b="1" dirty="0" smtClean="0">
                          <a:solidFill>
                            <a:schemeClr val="bg1"/>
                          </a:solidFill>
                          <a:latin typeface="+mj-lt"/>
                        </a:rPr>
                        <a:t>ΕΙΔΟΣ</a:t>
                      </a:r>
                      <a:endParaRPr lang="el-GR" sz="2000" b="1" dirty="0">
                        <a:solidFill>
                          <a:schemeClr val="bg1"/>
                        </a:solidFill>
                        <a:latin typeface="+mj-lt"/>
                      </a:endParaRPr>
                    </a:p>
                  </a:txBody>
                  <a:tcPr/>
                </a:tc>
                <a:tc>
                  <a:txBody>
                    <a:bodyPr/>
                    <a:lstStyle/>
                    <a:p>
                      <a:pPr algn="ctr"/>
                      <a:r>
                        <a:rPr lang="el-GR" sz="2000" dirty="0" smtClean="0">
                          <a:solidFill>
                            <a:schemeClr val="bg1"/>
                          </a:solidFill>
                          <a:latin typeface="+mj-lt"/>
                        </a:rPr>
                        <a:t>ΤΥΠΟΙ</a:t>
                      </a:r>
                      <a:endParaRPr lang="el-GR" sz="2000" dirty="0">
                        <a:solidFill>
                          <a:schemeClr val="bg1"/>
                        </a:solidFill>
                        <a:latin typeface="+mj-lt"/>
                      </a:endParaRPr>
                    </a:p>
                  </a:txBody>
                  <a:tcPr/>
                </a:tc>
              </a:tr>
              <a:tr h="480491">
                <a:tc>
                  <a:txBody>
                    <a:bodyPr/>
                    <a:lstStyle/>
                    <a:p>
                      <a:pPr algn="ctr">
                        <a:spcAft>
                          <a:spcPts val="0"/>
                        </a:spcAft>
                      </a:pPr>
                      <a:r>
                        <a:rPr lang="el-GR" sz="1600" b="1" dirty="0">
                          <a:solidFill>
                            <a:schemeClr val="tx1"/>
                          </a:solidFill>
                          <a:latin typeface="+mj-lt"/>
                          <a:ea typeface="Times New Roman"/>
                          <a:cs typeface="Segoe Script"/>
                        </a:rPr>
                        <a:t>Προσωπικές</a:t>
                      </a:r>
                      <a:endParaRPr lang="el-GR" sz="1600" b="1" dirty="0">
                        <a:solidFill>
                          <a:schemeClr val="tx1"/>
                        </a:solidFill>
                        <a:latin typeface="+mj-lt"/>
                        <a:ea typeface="Cambria"/>
                        <a:cs typeface="Segoe Script"/>
                      </a:endParaRPr>
                    </a:p>
                  </a:txBody>
                  <a:tcPr marL="68580" marR="68580" marT="0" marB="0"/>
                </a:tc>
                <a:tc>
                  <a:txBody>
                    <a:bodyPr/>
                    <a:lstStyle/>
                    <a:p>
                      <a:pPr algn="just">
                        <a:spcAft>
                          <a:spcPts val="0"/>
                        </a:spcAft>
                      </a:pPr>
                      <a:r>
                        <a:rPr lang="el-GR" sz="1600" b="0" dirty="0" smtClean="0">
                          <a:solidFill>
                            <a:schemeClr val="tx1"/>
                          </a:solidFill>
                          <a:latin typeface="+mj-lt"/>
                          <a:ea typeface="Times New Roman"/>
                          <a:cs typeface="Segoe Script"/>
                        </a:rPr>
                        <a:t>εγώ</a:t>
                      </a:r>
                      <a:r>
                        <a:rPr lang="el-GR" sz="1600" b="0" dirty="0">
                          <a:solidFill>
                            <a:schemeClr val="tx1"/>
                          </a:solidFill>
                          <a:latin typeface="+mj-lt"/>
                          <a:ea typeface="Times New Roman"/>
                          <a:cs typeface="Segoe Script"/>
                        </a:rPr>
                        <a:t>, εσύ, </a:t>
                      </a:r>
                      <a:r>
                        <a:rPr lang="el-GR" sz="1600" b="0" dirty="0" smtClean="0">
                          <a:solidFill>
                            <a:schemeClr val="tx1"/>
                          </a:solidFill>
                          <a:latin typeface="+mj-lt"/>
                          <a:ea typeface="Times New Roman"/>
                          <a:cs typeface="Segoe Script"/>
                        </a:rPr>
                        <a:t>αυτός,</a:t>
                      </a:r>
                      <a:r>
                        <a:rPr lang="el-GR" sz="1600" b="0" baseline="0" dirty="0" smtClean="0">
                          <a:solidFill>
                            <a:schemeClr val="tx1"/>
                          </a:solidFill>
                          <a:latin typeface="+mj-lt"/>
                          <a:ea typeface="Times New Roman"/>
                          <a:cs typeface="Segoe Script"/>
                        </a:rPr>
                        <a:t> ε</a:t>
                      </a:r>
                      <a:r>
                        <a:rPr lang="el-GR" sz="1600" b="0" dirty="0" smtClean="0">
                          <a:solidFill>
                            <a:schemeClr val="tx1"/>
                          </a:solidFill>
                          <a:latin typeface="+mj-lt"/>
                          <a:ea typeface="Times New Roman"/>
                          <a:cs typeface="Segoe Script"/>
                        </a:rPr>
                        <a:t>μείς</a:t>
                      </a:r>
                      <a:r>
                        <a:rPr lang="el-GR" sz="1600" b="0" dirty="0">
                          <a:solidFill>
                            <a:schemeClr val="tx1"/>
                          </a:solidFill>
                          <a:latin typeface="+mj-lt"/>
                          <a:ea typeface="Times New Roman"/>
                          <a:cs typeface="Segoe Script"/>
                        </a:rPr>
                        <a:t>, εσείς, αυτοί</a:t>
                      </a:r>
                      <a:endParaRPr lang="el-GR" sz="1600" b="0" dirty="0">
                        <a:solidFill>
                          <a:schemeClr val="tx1"/>
                        </a:solidFill>
                        <a:latin typeface="+mj-lt"/>
                        <a:ea typeface="Cambria"/>
                        <a:cs typeface="Segoe Script"/>
                      </a:endParaRPr>
                    </a:p>
                    <a:p>
                      <a:pPr algn="just">
                        <a:spcAft>
                          <a:spcPts val="0"/>
                        </a:spcAft>
                      </a:pPr>
                      <a:r>
                        <a:rPr lang="el-GR" sz="1600" b="0" dirty="0">
                          <a:solidFill>
                            <a:schemeClr val="tx1"/>
                          </a:solidFill>
                          <a:latin typeface="+mj-lt"/>
                          <a:ea typeface="Times New Roman"/>
                          <a:cs typeface="Segoe Script"/>
                        </a:rPr>
                        <a:t>(αδύνατοι τύποι αυτών, π.χ. μου, σου, του </a:t>
                      </a:r>
                      <a:r>
                        <a:rPr lang="el-GR" sz="1600" b="0" dirty="0" err="1">
                          <a:solidFill>
                            <a:schemeClr val="tx1"/>
                          </a:solidFill>
                          <a:latin typeface="+mj-lt"/>
                          <a:ea typeface="Times New Roman"/>
                          <a:cs typeface="Segoe Script"/>
                        </a:rPr>
                        <a:t>κ.ο.κ</a:t>
                      </a:r>
                      <a:r>
                        <a:rPr lang="el-GR" sz="1600" b="0" dirty="0">
                          <a:solidFill>
                            <a:schemeClr val="tx1"/>
                          </a:solidFill>
                          <a:latin typeface="+mj-lt"/>
                          <a:ea typeface="Times New Roman"/>
                          <a:cs typeface="Segoe Script"/>
                        </a:rPr>
                        <a:t>.)</a:t>
                      </a:r>
                      <a:endParaRPr lang="el-GR" sz="1600" b="0" dirty="0">
                        <a:solidFill>
                          <a:schemeClr val="tx1"/>
                        </a:solidFill>
                        <a:latin typeface="+mj-lt"/>
                        <a:ea typeface="Cambria"/>
                        <a:cs typeface="Segoe Script"/>
                      </a:endParaRPr>
                    </a:p>
                  </a:txBody>
                  <a:tcPr marL="68580" marR="68580" marT="0" marB="0"/>
                </a:tc>
              </a:tr>
              <a:tr h="441776">
                <a:tc>
                  <a:txBody>
                    <a:bodyPr/>
                    <a:lstStyle/>
                    <a:p>
                      <a:pPr algn="ctr">
                        <a:spcAft>
                          <a:spcPts val="0"/>
                        </a:spcAft>
                      </a:pPr>
                      <a:r>
                        <a:rPr lang="el-GR" sz="1600" b="1" dirty="0">
                          <a:solidFill>
                            <a:schemeClr val="tx1"/>
                          </a:solidFill>
                          <a:latin typeface="+mj-lt"/>
                          <a:ea typeface="Times New Roman"/>
                          <a:cs typeface="Segoe Script"/>
                        </a:rPr>
                        <a:t>Κτητικές</a:t>
                      </a:r>
                      <a:endParaRPr lang="el-GR" sz="1600" b="1" dirty="0">
                        <a:solidFill>
                          <a:schemeClr val="tx1"/>
                        </a:solidFill>
                        <a:latin typeface="+mj-lt"/>
                        <a:ea typeface="Cambria"/>
                        <a:cs typeface="Segoe Script"/>
                      </a:endParaRPr>
                    </a:p>
                  </a:txBody>
                  <a:tcPr marL="68580" marR="68580" marT="0" marB="0"/>
                </a:tc>
                <a:tc>
                  <a:txBody>
                    <a:bodyPr/>
                    <a:lstStyle/>
                    <a:p>
                      <a:pPr algn="just">
                        <a:spcAft>
                          <a:spcPts val="0"/>
                        </a:spcAft>
                      </a:pPr>
                      <a:r>
                        <a:rPr lang="el-GR" sz="1600" b="0" dirty="0" smtClean="0">
                          <a:solidFill>
                            <a:schemeClr val="tx1"/>
                          </a:solidFill>
                          <a:latin typeface="+mj-lt"/>
                          <a:ea typeface="Cambria"/>
                          <a:cs typeface="Segoe Script"/>
                        </a:rPr>
                        <a:t>μου</a:t>
                      </a:r>
                      <a:r>
                        <a:rPr lang="el-GR" sz="1600" b="0" dirty="0">
                          <a:solidFill>
                            <a:schemeClr val="tx1"/>
                          </a:solidFill>
                          <a:latin typeface="+mj-lt"/>
                          <a:ea typeface="Cambria"/>
                          <a:cs typeface="Segoe Script"/>
                        </a:rPr>
                        <a:t>, σου, του, της, μας, σας, τους (δικός,-ή,-ό)</a:t>
                      </a:r>
                    </a:p>
                  </a:txBody>
                  <a:tcPr marL="68580" marR="68580" marT="0" marB="0"/>
                </a:tc>
              </a:tr>
              <a:tr h="441776">
                <a:tc>
                  <a:txBody>
                    <a:bodyPr/>
                    <a:lstStyle/>
                    <a:p>
                      <a:pPr algn="ctr">
                        <a:spcAft>
                          <a:spcPts val="0"/>
                        </a:spcAft>
                      </a:pPr>
                      <a:r>
                        <a:rPr lang="el-GR" sz="1600" b="1" dirty="0">
                          <a:solidFill>
                            <a:schemeClr val="tx1"/>
                          </a:solidFill>
                          <a:latin typeface="+mj-lt"/>
                          <a:ea typeface="Times New Roman"/>
                          <a:cs typeface="Segoe Script"/>
                        </a:rPr>
                        <a:t>Αυτοπαθείς</a:t>
                      </a:r>
                      <a:endParaRPr lang="el-GR" sz="1600" b="1" dirty="0">
                        <a:solidFill>
                          <a:schemeClr val="tx1"/>
                        </a:solidFill>
                        <a:latin typeface="+mj-lt"/>
                        <a:ea typeface="Cambria"/>
                        <a:cs typeface="Segoe Script"/>
                      </a:endParaRPr>
                    </a:p>
                  </a:txBody>
                  <a:tcPr marL="68580" marR="68580" marT="0" marB="0"/>
                </a:tc>
                <a:tc>
                  <a:txBody>
                    <a:bodyPr/>
                    <a:lstStyle/>
                    <a:p>
                      <a:pPr algn="just">
                        <a:spcAft>
                          <a:spcPts val="0"/>
                        </a:spcAft>
                      </a:pPr>
                      <a:r>
                        <a:rPr lang="el-GR" sz="1600" b="0" dirty="0" smtClean="0">
                          <a:solidFill>
                            <a:schemeClr val="tx1"/>
                          </a:solidFill>
                          <a:latin typeface="+mj-lt"/>
                          <a:ea typeface="Cambria"/>
                          <a:cs typeface="Segoe Script"/>
                        </a:rPr>
                        <a:t>ο </a:t>
                      </a:r>
                      <a:r>
                        <a:rPr lang="el-GR" sz="1600" b="0" dirty="0">
                          <a:solidFill>
                            <a:schemeClr val="tx1"/>
                          </a:solidFill>
                          <a:latin typeface="+mj-lt"/>
                          <a:ea typeface="Cambria"/>
                          <a:cs typeface="Segoe Script"/>
                        </a:rPr>
                        <a:t>εαυτός </a:t>
                      </a:r>
                      <a:r>
                        <a:rPr lang="el-GR" sz="1600" b="0" dirty="0" smtClean="0">
                          <a:solidFill>
                            <a:schemeClr val="tx1"/>
                          </a:solidFill>
                          <a:latin typeface="+mj-lt"/>
                          <a:ea typeface="Cambria"/>
                          <a:cs typeface="Segoe Script"/>
                        </a:rPr>
                        <a:t>μου/σου/του </a:t>
                      </a:r>
                      <a:r>
                        <a:rPr lang="el-GR" sz="1600" b="0" dirty="0" err="1" smtClean="0">
                          <a:solidFill>
                            <a:schemeClr val="tx1"/>
                          </a:solidFill>
                          <a:latin typeface="+mj-lt"/>
                          <a:ea typeface="Cambria"/>
                          <a:cs typeface="Segoe Script"/>
                        </a:rPr>
                        <a:t>κ.ο.κ</a:t>
                      </a:r>
                      <a:r>
                        <a:rPr lang="el-GR" sz="1600" b="0" dirty="0" smtClean="0">
                          <a:solidFill>
                            <a:schemeClr val="tx1"/>
                          </a:solidFill>
                          <a:latin typeface="+mj-lt"/>
                          <a:ea typeface="Cambria"/>
                          <a:cs typeface="Segoe Script"/>
                        </a:rPr>
                        <a:t>.</a:t>
                      </a:r>
                      <a:endParaRPr lang="el-GR" sz="1600" b="0" dirty="0">
                        <a:solidFill>
                          <a:schemeClr val="tx1"/>
                        </a:solidFill>
                        <a:latin typeface="+mj-lt"/>
                        <a:ea typeface="Cambria"/>
                        <a:cs typeface="Segoe Script"/>
                      </a:endParaRPr>
                    </a:p>
                  </a:txBody>
                  <a:tcPr marL="68580" marR="68580" marT="0" marB="0"/>
                </a:tc>
              </a:tr>
              <a:tr h="441776">
                <a:tc>
                  <a:txBody>
                    <a:bodyPr/>
                    <a:lstStyle/>
                    <a:p>
                      <a:pPr algn="ctr">
                        <a:spcAft>
                          <a:spcPts val="0"/>
                        </a:spcAft>
                      </a:pPr>
                      <a:r>
                        <a:rPr lang="el-GR" sz="1600" b="1" dirty="0" smtClean="0">
                          <a:solidFill>
                            <a:schemeClr val="tx1"/>
                          </a:solidFill>
                          <a:latin typeface="+mj-lt"/>
                          <a:ea typeface="Times New Roman"/>
                          <a:cs typeface="Segoe Script"/>
                        </a:rPr>
                        <a:t>Οριστικές</a:t>
                      </a:r>
                    </a:p>
                  </a:txBody>
                  <a:tcPr marL="68580" marR="68580" marT="0" marB="0"/>
                </a:tc>
                <a:tc>
                  <a:txBody>
                    <a:bodyPr/>
                    <a:lstStyle/>
                    <a:p>
                      <a:pPr algn="just"/>
                      <a:r>
                        <a:rPr lang="el-GR" sz="1600" b="0" kern="1200" dirty="0" smtClean="0">
                          <a:solidFill>
                            <a:schemeClr val="tx1"/>
                          </a:solidFill>
                          <a:latin typeface="+mj-lt"/>
                          <a:ea typeface="+mn-ea"/>
                          <a:cs typeface="+mn-cs"/>
                        </a:rPr>
                        <a:t>ο ίδιος, η ίδια, το ίδιο</a:t>
                      </a:r>
                      <a:r>
                        <a:rPr lang="el-GR" sz="1600" b="0" kern="1200" baseline="0" dirty="0" smtClean="0">
                          <a:solidFill>
                            <a:schemeClr val="tx1"/>
                          </a:solidFill>
                          <a:latin typeface="+mj-lt"/>
                          <a:ea typeface="+mn-ea"/>
                          <a:cs typeface="+mn-cs"/>
                        </a:rPr>
                        <a:t> και </a:t>
                      </a:r>
                      <a:r>
                        <a:rPr lang="el-GR" sz="1600" b="0" kern="1200" dirty="0" smtClean="0">
                          <a:solidFill>
                            <a:schemeClr val="tx1"/>
                          </a:solidFill>
                          <a:latin typeface="+mj-lt"/>
                          <a:ea typeface="+mn-ea"/>
                          <a:cs typeface="+mn-cs"/>
                        </a:rPr>
                        <a:t>μόνος μου, μόνη σου, μόνο του </a:t>
                      </a:r>
                      <a:endParaRPr lang="el-GR" sz="1600" b="0" kern="1200" dirty="0">
                        <a:solidFill>
                          <a:schemeClr val="tx1"/>
                        </a:solidFill>
                        <a:latin typeface="+mj-lt"/>
                        <a:ea typeface="+mn-ea"/>
                        <a:cs typeface="+mn-cs"/>
                      </a:endParaRPr>
                    </a:p>
                  </a:txBody>
                  <a:tcPr marL="68580" marR="68580" marT="0" marB="0"/>
                </a:tc>
              </a:tr>
              <a:tr h="441776">
                <a:tc>
                  <a:txBody>
                    <a:bodyPr/>
                    <a:lstStyle/>
                    <a:p>
                      <a:pPr algn="ctr">
                        <a:spcAft>
                          <a:spcPts val="0"/>
                        </a:spcAft>
                      </a:pPr>
                      <a:r>
                        <a:rPr lang="el-GR" sz="1600" b="1" dirty="0" smtClean="0">
                          <a:solidFill>
                            <a:schemeClr val="tx1"/>
                          </a:solidFill>
                          <a:latin typeface="+mj-lt"/>
                          <a:ea typeface="Times New Roman"/>
                          <a:cs typeface="Segoe Script"/>
                        </a:rPr>
                        <a:t>Δεικτικές</a:t>
                      </a:r>
                    </a:p>
                  </a:txBody>
                  <a:tcPr marL="68580" marR="68580" marT="0" marB="0"/>
                </a:tc>
                <a:tc>
                  <a:txBody>
                    <a:bodyPr/>
                    <a:lstStyle/>
                    <a:p>
                      <a:pPr algn="just">
                        <a:spcBef>
                          <a:spcPts val="150"/>
                        </a:spcBef>
                        <a:spcAft>
                          <a:spcPts val="0"/>
                        </a:spcAft>
                      </a:pPr>
                      <a:r>
                        <a:rPr lang="el-GR" sz="1600" b="0" dirty="0" smtClean="0">
                          <a:solidFill>
                            <a:schemeClr val="tx1"/>
                          </a:solidFill>
                          <a:latin typeface="+mj-lt"/>
                        </a:rPr>
                        <a:t>αυτός,-ή,-ό, τούτος,-η,-ο, εκείνος,-η,-ο, τέτοιος,-α,-ο και τόσος,-η,-ο.</a:t>
                      </a:r>
                      <a:endParaRPr lang="el-GR" sz="1600" b="0" dirty="0">
                        <a:solidFill>
                          <a:schemeClr val="tx1"/>
                        </a:solidFill>
                        <a:latin typeface="+mj-lt"/>
                        <a:ea typeface="Cambria"/>
                        <a:cs typeface="Times New Roman"/>
                      </a:endParaRPr>
                    </a:p>
                  </a:txBody>
                  <a:tcPr marL="68580" marR="68580" marT="0" marB="0"/>
                </a:tc>
              </a:tr>
              <a:tr h="441776">
                <a:tc>
                  <a:txBody>
                    <a:bodyPr/>
                    <a:lstStyle/>
                    <a:p>
                      <a:pPr algn="ctr">
                        <a:spcAft>
                          <a:spcPts val="0"/>
                        </a:spcAft>
                      </a:pPr>
                      <a:r>
                        <a:rPr lang="el-GR" sz="1600" b="1" dirty="0" smtClean="0">
                          <a:solidFill>
                            <a:schemeClr val="tx1"/>
                          </a:solidFill>
                          <a:latin typeface="+mj-lt"/>
                          <a:ea typeface="Times New Roman"/>
                          <a:cs typeface="Segoe Script"/>
                        </a:rPr>
                        <a:t>Ερωτηματικές</a:t>
                      </a:r>
                      <a:endParaRPr lang="el-GR" sz="1600" b="1" dirty="0">
                        <a:solidFill>
                          <a:schemeClr val="tx1"/>
                        </a:solidFill>
                        <a:latin typeface="+mj-lt"/>
                        <a:ea typeface="Cambria"/>
                        <a:cs typeface="Segoe Script"/>
                      </a:endParaRPr>
                    </a:p>
                  </a:txBody>
                  <a:tcPr marL="68580" marR="68580" marT="0" marB="0"/>
                </a:tc>
                <a:tc>
                  <a:txBody>
                    <a:bodyPr/>
                    <a:lstStyle/>
                    <a:p>
                      <a:pPr algn="just">
                        <a:spcAft>
                          <a:spcPts val="0"/>
                        </a:spcAft>
                      </a:pPr>
                      <a:r>
                        <a:rPr lang="el-GR" sz="1600" b="0" kern="1200" dirty="0" smtClean="0">
                          <a:solidFill>
                            <a:schemeClr val="tx1"/>
                          </a:solidFill>
                          <a:latin typeface="+mj-lt"/>
                          <a:ea typeface="+mn-ea"/>
                          <a:cs typeface="+mn-cs"/>
                        </a:rPr>
                        <a:t>τι, ποιος, -α, -ο, πόσος, -η, -ο</a:t>
                      </a:r>
                      <a:endParaRPr lang="el-GR" sz="1600" b="0" dirty="0">
                        <a:solidFill>
                          <a:schemeClr val="tx1"/>
                        </a:solidFill>
                        <a:latin typeface="+mj-lt"/>
                        <a:ea typeface="Cambria"/>
                        <a:cs typeface="Segoe Script"/>
                      </a:endParaRPr>
                    </a:p>
                  </a:txBody>
                  <a:tcPr marL="68580" marR="68580" marT="0" marB="0"/>
                </a:tc>
              </a:tr>
              <a:tr h="480491">
                <a:tc>
                  <a:txBody>
                    <a:bodyPr/>
                    <a:lstStyle/>
                    <a:p>
                      <a:pPr algn="ctr">
                        <a:spcAft>
                          <a:spcPts val="0"/>
                        </a:spcAft>
                      </a:pPr>
                      <a:r>
                        <a:rPr lang="el-GR" sz="1600" b="1" dirty="0">
                          <a:solidFill>
                            <a:schemeClr val="tx1"/>
                          </a:solidFill>
                          <a:latin typeface="+mj-lt"/>
                          <a:ea typeface="Times New Roman"/>
                          <a:cs typeface="Segoe Script"/>
                        </a:rPr>
                        <a:t>Αναφορικές</a:t>
                      </a:r>
                      <a:endParaRPr lang="el-GR" sz="1600" b="1" dirty="0">
                        <a:solidFill>
                          <a:schemeClr val="tx1"/>
                        </a:solidFill>
                        <a:latin typeface="+mj-lt"/>
                        <a:ea typeface="Cambria"/>
                        <a:cs typeface="Segoe Script"/>
                      </a:endParaRPr>
                    </a:p>
                  </a:txBody>
                  <a:tcPr marL="68580" marR="68580" marT="0" marB="0"/>
                </a:tc>
                <a:tc>
                  <a:txBody>
                    <a:bodyPr/>
                    <a:lstStyle/>
                    <a:p>
                      <a:pPr algn="just">
                        <a:spcAft>
                          <a:spcPts val="0"/>
                        </a:spcAft>
                      </a:pPr>
                      <a:r>
                        <a:rPr lang="el-GR" sz="1600" b="0" u="none" dirty="0" smtClean="0">
                          <a:solidFill>
                            <a:schemeClr val="tx1"/>
                          </a:solidFill>
                          <a:latin typeface="+mj-lt"/>
                          <a:ea typeface="Cambria"/>
                          <a:cs typeface="Segoe Script"/>
                        </a:rPr>
                        <a:t>που ,</a:t>
                      </a:r>
                      <a:r>
                        <a:rPr lang="el-GR" sz="1600" b="0" u="none" baseline="0" dirty="0" smtClean="0">
                          <a:solidFill>
                            <a:schemeClr val="tx1"/>
                          </a:solidFill>
                          <a:latin typeface="+mj-lt"/>
                          <a:ea typeface="Cambria"/>
                          <a:cs typeface="Segoe Script"/>
                        </a:rPr>
                        <a:t> </a:t>
                      </a:r>
                      <a:r>
                        <a:rPr lang="el-GR" sz="1600" b="0" u="none" dirty="0" err="1" smtClean="0">
                          <a:solidFill>
                            <a:schemeClr val="tx1"/>
                          </a:solidFill>
                          <a:latin typeface="+mj-lt"/>
                          <a:ea typeface="Cambria"/>
                          <a:cs typeface="Segoe Script"/>
                        </a:rPr>
                        <a:t>ό,τι</a:t>
                      </a:r>
                      <a:r>
                        <a:rPr lang="el-GR" sz="1600" b="0" u="none" dirty="0" smtClean="0">
                          <a:solidFill>
                            <a:schemeClr val="tx1"/>
                          </a:solidFill>
                          <a:latin typeface="+mj-lt"/>
                          <a:ea typeface="Cambria"/>
                          <a:cs typeface="Segoe Script"/>
                        </a:rPr>
                        <a:t> ,</a:t>
                      </a:r>
                      <a:r>
                        <a:rPr lang="el-GR" sz="1600" b="0" u="none" baseline="0" dirty="0" smtClean="0">
                          <a:solidFill>
                            <a:schemeClr val="tx1"/>
                          </a:solidFill>
                          <a:latin typeface="+mj-lt"/>
                          <a:ea typeface="Cambria"/>
                          <a:cs typeface="Segoe Script"/>
                        </a:rPr>
                        <a:t> </a:t>
                      </a:r>
                      <a:r>
                        <a:rPr lang="el-GR" sz="1600" b="0" u="none" dirty="0" smtClean="0">
                          <a:solidFill>
                            <a:schemeClr val="tx1"/>
                          </a:solidFill>
                          <a:latin typeface="+mj-lt"/>
                          <a:ea typeface="Cambria"/>
                          <a:cs typeface="Segoe Script"/>
                        </a:rPr>
                        <a:t>ο </a:t>
                      </a:r>
                      <a:r>
                        <a:rPr lang="el-GR" sz="1600" b="0" u="none" dirty="0">
                          <a:solidFill>
                            <a:schemeClr val="tx1"/>
                          </a:solidFill>
                          <a:latin typeface="+mj-lt"/>
                          <a:ea typeface="Cambria"/>
                          <a:cs typeface="Segoe Script"/>
                        </a:rPr>
                        <a:t>οποίος, η οποία, το οποίο </a:t>
                      </a:r>
                      <a:r>
                        <a:rPr lang="el-GR" sz="1600" b="0" u="none" dirty="0" smtClean="0">
                          <a:solidFill>
                            <a:schemeClr val="tx1"/>
                          </a:solidFill>
                          <a:latin typeface="+mj-lt"/>
                          <a:ea typeface="Cambria"/>
                          <a:cs typeface="Segoe Script"/>
                        </a:rPr>
                        <a:t>,</a:t>
                      </a:r>
                      <a:r>
                        <a:rPr lang="el-GR" sz="1600" b="0" u="none" baseline="0" dirty="0" smtClean="0">
                          <a:solidFill>
                            <a:schemeClr val="tx1"/>
                          </a:solidFill>
                          <a:latin typeface="+mj-lt"/>
                          <a:ea typeface="Cambria"/>
                          <a:cs typeface="Segoe Script"/>
                        </a:rPr>
                        <a:t> </a:t>
                      </a:r>
                      <a:r>
                        <a:rPr lang="el-GR" sz="1600" b="0" u="none" dirty="0" smtClean="0">
                          <a:solidFill>
                            <a:schemeClr val="tx1"/>
                          </a:solidFill>
                          <a:latin typeface="+mj-lt"/>
                          <a:ea typeface="Cambria"/>
                          <a:cs typeface="Segoe Script"/>
                        </a:rPr>
                        <a:t>όποιος</a:t>
                      </a:r>
                      <a:r>
                        <a:rPr lang="el-GR" sz="1600" b="0" u="none" dirty="0">
                          <a:solidFill>
                            <a:schemeClr val="tx1"/>
                          </a:solidFill>
                          <a:latin typeface="+mj-lt"/>
                          <a:ea typeface="Cambria"/>
                          <a:cs typeface="Segoe Script"/>
                        </a:rPr>
                        <a:t>, όποια, </a:t>
                      </a:r>
                      <a:r>
                        <a:rPr lang="el-GR" sz="1600" b="0" u="none" dirty="0" smtClean="0">
                          <a:solidFill>
                            <a:schemeClr val="tx1"/>
                          </a:solidFill>
                          <a:latin typeface="+mj-lt"/>
                          <a:ea typeface="Cambria"/>
                          <a:cs typeface="Segoe Script"/>
                        </a:rPr>
                        <a:t>όποιο,</a:t>
                      </a:r>
                      <a:r>
                        <a:rPr lang="el-GR" sz="1600" b="0" u="none" baseline="0" dirty="0" smtClean="0">
                          <a:solidFill>
                            <a:schemeClr val="tx1"/>
                          </a:solidFill>
                          <a:latin typeface="+mj-lt"/>
                          <a:ea typeface="Cambria"/>
                          <a:cs typeface="Segoe Script"/>
                        </a:rPr>
                        <a:t> </a:t>
                      </a:r>
                      <a:r>
                        <a:rPr lang="el-GR" sz="1600" b="0" u="none" dirty="0" smtClean="0">
                          <a:solidFill>
                            <a:schemeClr val="tx1"/>
                          </a:solidFill>
                          <a:latin typeface="+mj-lt"/>
                          <a:ea typeface="Cambria"/>
                          <a:cs typeface="Segoe Script"/>
                        </a:rPr>
                        <a:t> </a:t>
                      </a:r>
                      <a:r>
                        <a:rPr lang="el-GR" sz="1600" b="0" u="none" dirty="0">
                          <a:solidFill>
                            <a:schemeClr val="tx1"/>
                          </a:solidFill>
                          <a:latin typeface="+mj-lt"/>
                          <a:ea typeface="Cambria"/>
                          <a:cs typeface="Segoe Script"/>
                        </a:rPr>
                        <a:t>όσος, όση, όσο </a:t>
                      </a:r>
                    </a:p>
                  </a:txBody>
                  <a:tcPr marL="68580" marR="68580" marT="0" marB="0"/>
                </a:tc>
              </a:tr>
              <a:tr h="1201228">
                <a:tc>
                  <a:txBody>
                    <a:bodyPr/>
                    <a:lstStyle/>
                    <a:p>
                      <a:pPr algn="ctr"/>
                      <a:r>
                        <a:rPr lang="el-GR" sz="1600" b="1" dirty="0" smtClean="0">
                          <a:solidFill>
                            <a:schemeClr val="tx1"/>
                          </a:solidFill>
                          <a:latin typeface="+mj-lt"/>
                        </a:rPr>
                        <a:t>Αόριστες</a:t>
                      </a:r>
                      <a:endParaRPr lang="el-GR" sz="1600" b="1" dirty="0">
                        <a:solidFill>
                          <a:schemeClr val="tx1"/>
                        </a:solidFill>
                        <a:latin typeface="+mj-lt"/>
                      </a:endParaRPr>
                    </a:p>
                  </a:txBody>
                  <a:tcPr/>
                </a:tc>
                <a:tc>
                  <a:txBody>
                    <a:bodyPr/>
                    <a:lstStyle/>
                    <a:p>
                      <a:pPr algn="just">
                        <a:spcBef>
                          <a:spcPts val="150"/>
                        </a:spcBef>
                        <a:spcAft>
                          <a:spcPts val="0"/>
                        </a:spcAft>
                      </a:pPr>
                      <a:r>
                        <a:rPr lang="el-GR" sz="1600" b="0" dirty="0" smtClean="0">
                          <a:solidFill>
                            <a:schemeClr val="tx1"/>
                          </a:solidFill>
                          <a:latin typeface="+mj-lt"/>
                          <a:ea typeface="Times New Roman"/>
                          <a:cs typeface="Segoe Script"/>
                        </a:rPr>
                        <a:t>ένας</a:t>
                      </a:r>
                      <a:r>
                        <a:rPr lang="el-GR" sz="1600" b="0" dirty="0">
                          <a:solidFill>
                            <a:schemeClr val="tx1"/>
                          </a:solidFill>
                          <a:latin typeface="+mj-lt"/>
                          <a:ea typeface="Times New Roman"/>
                          <a:cs typeface="Segoe Script"/>
                        </a:rPr>
                        <a:t>, μία (μια), </a:t>
                      </a:r>
                      <a:r>
                        <a:rPr lang="el-GR" sz="1600" b="0" dirty="0" smtClean="0">
                          <a:solidFill>
                            <a:schemeClr val="tx1"/>
                          </a:solidFill>
                          <a:latin typeface="+mj-lt"/>
                          <a:ea typeface="Times New Roman"/>
                          <a:cs typeface="Segoe Script"/>
                        </a:rPr>
                        <a:t>ένα</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κανένας </a:t>
                      </a:r>
                      <a:r>
                        <a:rPr lang="el-GR" sz="1600" b="0" dirty="0">
                          <a:solidFill>
                            <a:schemeClr val="tx1"/>
                          </a:solidFill>
                          <a:latin typeface="+mj-lt"/>
                          <a:ea typeface="Times New Roman"/>
                          <a:cs typeface="Segoe Script"/>
                        </a:rPr>
                        <a:t>(κανείς), καμία (καμιά), </a:t>
                      </a:r>
                      <a:r>
                        <a:rPr lang="el-GR" sz="1600" b="0" dirty="0" smtClean="0">
                          <a:solidFill>
                            <a:schemeClr val="tx1"/>
                          </a:solidFill>
                          <a:latin typeface="+mj-lt"/>
                          <a:ea typeface="Times New Roman"/>
                          <a:cs typeface="Segoe Script"/>
                        </a:rPr>
                        <a:t>κανένα</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κάθε</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καθένας</a:t>
                      </a:r>
                      <a:r>
                        <a:rPr lang="el-GR" sz="1600" b="0" dirty="0">
                          <a:solidFill>
                            <a:schemeClr val="tx1"/>
                          </a:solidFill>
                          <a:latin typeface="+mj-lt"/>
                          <a:ea typeface="Times New Roman"/>
                          <a:cs typeface="Segoe Script"/>
                        </a:rPr>
                        <a:t>, καθεμιά (καθεμία), </a:t>
                      </a:r>
                      <a:r>
                        <a:rPr lang="el-GR" sz="1600" b="0" dirty="0" smtClean="0">
                          <a:solidFill>
                            <a:schemeClr val="tx1"/>
                          </a:solidFill>
                          <a:latin typeface="+mj-lt"/>
                          <a:ea typeface="Times New Roman"/>
                          <a:cs typeface="Segoe Script"/>
                        </a:rPr>
                        <a:t>καθένα</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κάποιος</a:t>
                      </a:r>
                      <a:r>
                        <a:rPr lang="el-GR" sz="1600" b="0" dirty="0">
                          <a:solidFill>
                            <a:schemeClr val="tx1"/>
                          </a:solidFill>
                          <a:latin typeface="+mj-lt"/>
                          <a:ea typeface="Times New Roman"/>
                          <a:cs typeface="Segoe Script"/>
                        </a:rPr>
                        <a:t>, κάποια, </a:t>
                      </a:r>
                      <a:r>
                        <a:rPr lang="el-GR" sz="1600" b="0" dirty="0" smtClean="0">
                          <a:solidFill>
                            <a:schemeClr val="tx1"/>
                          </a:solidFill>
                          <a:latin typeface="+mj-lt"/>
                          <a:ea typeface="Times New Roman"/>
                          <a:cs typeface="Segoe Script"/>
                        </a:rPr>
                        <a:t>κάποιο</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καμπόσος</a:t>
                      </a:r>
                      <a:r>
                        <a:rPr lang="el-GR" sz="1600" b="0" dirty="0">
                          <a:solidFill>
                            <a:schemeClr val="tx1"/>
                          </a:solidFill>
                          <a:latin typeface="+mj-lt"/>
                          <a:ea typeface="Times New Roman"/>
                          <a:cs typeface="Segoe Script"/>
                        </a:rPr>
                        <a:t>, κάμποση, </a:t>
                      </a:r>
                      <a:r>
                        <a:rPr lang="el-GR" sz="1600" b="0" dirty="0" smtClean="0">
                          <a:solidFill>
                            <a:schemeClr val="tx1"/>
                          </a:solidFill>
                          <a:latin typeface="+mj-lt"/>
                          <a:ea typeface="Times New Roman"/>
                          <a:cs typeface="Segoe Script"/>
                        </a:rPr>
                        <a:t>κάμποσο</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άλλος</a:t>
                      </a:r>
                      <a:r>
                        <a:rPr lang="el-GR" sz="1600" b="0" dirty="0">
                          <a:solidFill>
                            <a:schemeClr val="tx1"/>
                          </a:solidFill>
                          <a:latin typeface="+mj-lt"/>
                          <a:ea typeface="Times New Roman"/>
                          <a:cs typeface="Segoe Script"/>
                        </a:rPr>
                        <a:t>, άλλη, </a:t>
                      </a:r>
                      <a:r>
                        <a:rPr lang="el-GR" sz="1600" b="0" dirty="0" smtClean="0">
                          <a:solidFill>
                            <a:schemeClr val="tx1"/>
                          </a:solidFill>
                          <a:latin typeface="+mj-lt"/>
                          <a:ea typeface="Times New Roman"/>
                          <a:cs typeface="Segoe Script"/>
                        </a:rPr>
                        <a:t>άλλο</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μερικοί</a:t>
                      </a:r>
                      <a:r>
                        <a:rPr lang="el-GR" sz="1600" b="0" dirty="0">
                          <a:solidFill>
                            <a:schemeClr val="tx1"/>
                          </a:solidFill>
                          <a:latin typeface="+mj-lt"/>
                          <a:ea typeface="Times New Roman"/>
                          <a:cs typeface="Segoe Script"/>
                        </a:rPr>
                        <a:t>, μερικές, </a:t>
                      </a:r>
                      <a:r>
                        <a:rPr lang="el-GR" sz="1600" b="0" dirty="0" smtClean="0">
                          <a:solidFill>
                            <a:schemeClr val="tx1"/>
                          </a:solidFill>
                          <a:latin typeface="+mj-lt"/>
                          <a:ea typeface="Times New Roman"/>
                          <a:cs typeface="Segoe Script"/>
                        </a:rPr>
                        <a:t>μερικά</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κάτι</a:t>
                      </a:r>
                      <a:r>
                        <a:rPr lang="el-GR" sz="1600" b="0" dirty="0">
                          <a:solidFill>
                            <a:schemeClr val="tx1"/>
                          </a:solidFill>
                          <a:latin typeface="+mj-lt"/>
                          <a:ea typeface="Times New Roman"/>
                          <a:cs typeface="Segoe Script"/>
                        </a:rPr>
                        <a:t>, </a:t>
                      </a:r>
                      <a:r>
                        <a:rPr lang="el-GR" sz="1600" b="0" dirty="0" smtClean="0">
                          <a:solidFill>
                            <a:schemeClr val="tx1"/>
                          </a:solidFill>
                          <a:latin typeface="+mj-lt"/>
                          <a:ea typeface="Times New Roman"/>
                          <a:cs typeface="Segoe Script"/>
                        </a:rPr>
                        <a:t>κατιτί</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καθετί</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τίποτε </a:t>
                      </a:r>
                      <a:r>
                        <a:rPr lang="el-GR" sz="1600" b="0" dirty="0">
                          <a:solidFill>
                            <a:schemeClr val="tx1"/>
                          </a:solidFill>
                          <a:latin typeface="+mj-lt"/>
                          <a:ea typeface="Times New Roman"/>
                          <a:cs typeface="Segoe Script"/>
                        </a:rPr>
                        <a:t>(τίποτα</a:t>
                      </a:r>
                      <a:r>
                        <a:rPr lang="el-GR" sz="1600" b="0" dirty="0" smtClean="0">
                          <a:solidFill>
                            <a:schemeClr val="tx1"/>
                          </a:solidFill>
                          <a:latin typeface="+mj-lt"/>
                          <a:ea typeface="Times New Roman"/>
                          <a:cs typeface="Segoe Script"/>
                        </a:rPr>
                        <a:t>)</a:t>
                      </a:r>
                      <a:r>
                        <a:rPr lang="el-GR" sz="1600" b="0" dirty="0" smtClean="0">
                          <a:solidFill>
                            <a:schemeClr val="tx1"/>
                          </a:solidFill>
                          <a:latin typeface="+mj-lt"/>
                          <a:ea typeface="Times New Roman"/>
                          <a:cs typeface="Times New Roman"/>
                        </a:rPr>
                        <a:t>,</a:t>
                      </a:r>
                      <a:r>
                        <a:rPr lang="el-GR" sz="1600" b="0" baseline="0" dirty="0" smtClean="0">
                          <a:solidFill>
                            <a:schemeClr val="tx1"/>
                          </a:solidFill>
                          <a:latin typeface="+mj-lt"/>
                          <a:ea typeface="Times New Roman"/>
                          <a:cs typeface="Times New Roman"/>
                        </a:rPr>
                        <a:t> </a:t>
                      </a:r>
                      <a:r>
                        <a:rPr lang="el-GR" sz="1600" b="0" dirty="0" smtClean="0">
                          <a:solidFill>
                            <a:schemeClr val="tx1"/>
                          </a:solidFill>
                          <a:latin typeface="+mj-lt"/>
                          <a:ea typeface="Times New Roman"/>
                          <a:cs typeface="Segoe Script"/>
                        </a:rPr>
                        <a:t>(</a:t>
                      </a:r>
                      <a:r>
                        <a:rPr lang="el-GR" sz="1600" b="0" dirty="0">
                          <a:solidFill>
                            <a:schemeClr val="tx1"/>
                          </a:solidFill>
                          <a:latin typeface="+mj-lt"/>
                          <a:ea typeface="Times New Roman"/>
                          <a:cs typeface="Segoe Script"/>
                        </a:rPr>
                        <a:t>ο, η, το) δείνα, (ο, η, το) </a:t>
                      </a:r>
                      <a:r>
                        <a:rPr lang="el-GR" sz="1600" b="0" dirty="0" smtClean="0">
                          <a:solidFill>
                            <a:schemeClr val="tx1"/>
                          </a:solidFill>
                          <a:latin typeface="+mj-lt"/>
                          <a:ea typeface="Times New Roman"/>
                          <a:cs typeface="Segoe Script"/>
                        </a:rPr>
                        <a:t>τάδε</a:t>
                      </a:r>
                      <a:endParaRPr lang="el-GR" sz="1600" b="0" dirty="0">
                        <a:solidFill>
                          <a:schemeClr val="tx1"/>
                        </a:solidFill>
                        <a:latin typeface="+mj-lt"/>
                        <a:ea typeface="Cambria"/>
                        <a:cs typeface="Times New Roman"/>
                      </a:endParaRPr>
                    </a:p>
                  </a:txBody>
                  <a:tcPr marL="68580" marR="68580" marT="0" marB="0"/>
                </a:tc>
              </a:tr>
            </a:tbl>
          </a:graphicData>
        </a:graphic>
      </p:graphicFrame>
      <p:sp>
        <p:nvSpPr>
          <p:cNvPr id="3" name="2 - Θέση υποσέλιδου"/>
          <p:cNvSpPr>
            <a:spLocks noGrp="1"/>
          </p:cNvSpPr>
          <p:nvPr>
            <p:ph type="ftr" sz="quarter" idx="11"/>
          </p:nvPr>
        </p:nvSpPr>
        <p:spPr>
          <a:xfrm>
            <a:off x="179512" y="6492875"/>
            <a:ext cx="3786691" cy="365125"/>
          </a:xfrm>
        </p:spPr>
        <p:txBody>
          <a:bodyPr/>
          <a:lstStyle/>
          <a:p>
            <a:r>
              <a:rPr lang="en-GB" sz="1100" dirty="0" smtClean="0">
                <a:solidFill>
                  <a:schemeClr val="tx1"/>
                </a:solidFill>
              </a:rPr>
              <a:t>https://pixabay.com</a:t>
            </a:r>
            <a:endParaRPr lang="el-GR" sz="1100" dirty="0">
              <a:solidFill>
                <a:schemeClr val="tx1"/>
              </a:solidFill>
            </a:endParaRPr>
          </a:p>
        </p:txBody>
      </p:sp>
      <p:sp>
        <p:nvSpPr>
          <p:cNvPr id="4" name="3 - Τίτλος"/>
          <p:cNvSpPr>
            <a:spLocks noGrp="1"/>
          </p:cNvSpPr>
          <p:nvPr>
            <p:ph type="title"/>
          </p:nvPr>
        </p:nvSpPr>
        <p:spPr>
          <a:xfrm>
            <a:off x="1619672" y="338328"/>
            <a:ext cx="7067128" cy="1252728"/>
          </a:xfrm>
        </p:spPr>
        <p:txBody>
          <a:bodyPr>
            <a:noAutofit/>
          </a:bodyPr>
          <a:lstStyle/>
          <a:p>
            <a:r>
              <a:rPr lang="el-GR" dirty="0" smtClean="0"/>
              <a:t>Συνοπτικός πίνακας αντωνυμιών</a:t>
            </a:r>
            <a:endParaRPr lang="el-GR" dirty="0"/>
          </a:p>
        </p:txBody>
      </p:sp>
      <p:pic>
        <p:nvPicPr>
          <p:cNvPr id="5" name="4 - Εικόνα" descr="green-monster-reading-book.png"/>
          <p:cNvPicPr>
            <a:picLocks noChangeAspect="1"/>
          </p:cNvPicPr>
          <p:nvPr/>
        </p:nvPicPr>
        <p:blipFill>
          <a:blip r:embed="rId2" cstate="print"/>
          <a:stretch>
            <a:fillRect/>
          </a:stretch>
        </p:blipFill>
        <p:spPr>
          <a:xfrm>
            <a:off x="179512" y="260648"/>
            <a:ext cx="1507796" cy="1346051"/>
          </a:xfrm>
          <a:prstGeom prst="rect">
            <a:avLst/>
          </a:prstGeom>
        </p:spPr>
      </p:pic>
      <p:pic>
        <p:nvPicPr>
          <p:cNvPr id="6" name="Picture 2" descr="C:\Users\olina\Desktop\Teacherland\εικόνες\grammatikh png black (1).png"/>
          <p:cNvPicPr>
            <a:picLocks noChangeAspect="1" noChangeArrowheads="1"/>
          </p:cNvPicPr>
          <p:nvPr/>
        </p:nvPicPr>
        <p:blipFill>
          <a:blip r:embed="rId3" cstate="print"/>
          <a:srcRect/>
          <a:stretch>
            <a:fillRect/>
          </a:stretch>
        </p:blipFill>
        <p:spPr bwMode="auto">
          <a:xfrm>
            <a:off x="7929586" y="285728"/>
            <a:ext cx="1000100" cy="474334"/>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 fill="hold"/>
                                        <p:tgtEl>
                                          <p:spTgt spid="8"/>
                                        </p:tgtEl>
                                        <p:attrNameLst>
                                          <p:attrName>ppt_x</p:attrName>
                                        </p:attrNameLst>
                                      </p:cBhvr>
                                      <p:tavLst>
                                        <p:tav tm="0">
                                          <p:val>
                                            <p:strVal val="#ppt_x"/>
                                          </p:val>
                                        </p:tav>
                                        <p:tav tm="100000">
                                          <p:val>
                                            <p:strVal val="#ppt_x"/>
                                          </p:val>
                                        </p:tav>
                                      </p:tavLst>
                                    </p:anim>
                                    <p:anim calcmode="lin" valueType="num">
                                      <p:cBhvr additive="base">
                                        <p:cTn id="8"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4Engl">
  <a:themeElements>
    <a:clrScheme name="Προσαρμοσμένος 32">
      <a:dk1>
        <a:srgbClr val="000000"/>
      </a:dk1>
      <a:lt1>
        <a:srgbClr val="FFFFFF"/>
      </a:lt1>
      <a:dk2>
        <a:srgbClr val="36FF91"/>
      </a:dk2>
      <a:lt2>
        <a:srgbClr val="EEECE1"/>
      </a:lt2>
      <a:accent1>
        <a:srgbClr val="1CFF83"/>
      </a:accent1>
      <a:accent2>
        <a:srgbClr val="00B050"/>
      </a:accent2>
      <a:accent3>
        <a:srgbClr val="00B050"/>
      </a:accent3>
      <a:accent4>
        <a:srgbClr val="00843C"/>
      </a:accent4>
      <a:accent5>
        <a:srgbClr val="00843C"/>
      </a:accent5>
      <a:accent6>
        <a:srgbClr val="009A45"/>
      </a:accent6>
      <a:hlink>
        <a:srgbClr val="0000FF"/>
      </a:hlink>
      <a:folHlink>
        <a:srgbClr val="800080"/>
      </a:folHlink>
    </a:clrScheme>
    <a:fontScheme name="Κυματομορφή">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υματομορφή">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extLst>
    <a:ext uri="{05A4C25C-085E-4340-85A3-A5531E510DB2}">
      <thm15:themeFamily xmlns:thm15="http://schemas.microsoft.com/office/thememl/2012/main" xmlns="" name="Theme4Engl" id="{B9E6B13B-6663-B146-AD5A-4684454FFBA1}" vid="{18BA6875-0D4B-044C-8973-E7A4D3749696}"/>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Theme4Engl</Template>
  <TotalTime>1450</TotalTime>
  <Words>765</Words>
  <Application>Microsoft Office PowerPoint</Application>
  <PresentationFormat>Προβολή στην οθόνη (4:3)</PresentationFormat>
  <Paragraphs>135</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Theme4Engl</vt:lpstr>
      <vt:lpstr>Οι αντωνυμίες</vt:lpstr>
      <vt:lpstr>Οι αντωνυμίες</vt:lpstr>
      <vt:lpstr>1. Προσωπικές αντωνυμίες</vt:lpstr>
      <vt:lpstr>2. Κτητικές αντωνυμίες 3. Αυτοπαθείς αντωνυμίες</vt:lpstr>
      <vt:lpstr>4. Οριστικές αντωνυμίες</vt:lpstr>
      <vt:lpstr>5. Δεικτικές αντωνυμίες 6. Ερωτηματικές αντωνυμίες</vt:lpstr>
      <vt:lpstr>7. Αναφορικές αντωνυμίες</vt:lpstr>
      <vt:lpstr>8. Αόριστες αντωνυμίες</vt:lpstr>
      <vt:lpstr>Συνοπτικός πίνακας αντωνυμιών</vt:lpstr>
      <vt:lpstr>Για να δούμε τι μάθαμε…</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johnhelen</dc:creator>
  <cp:lastModifiedBy>olina</cp:lastModifiedBy>
  <cp:revision>63</cp:revision>
  <dcterms:created xsi:type="dcterms:W3CDTF">2016-01-23T17:31:21Z</dcterms:created>
  <dcterms:modified xsi:type="dcterms:W3CDTF">2018-01-21T19:01:13Z</dcterms:modified>
</cp:coreProperties>
</file>