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0" r:id="rId2"/>
    <p:sldId id="261" r:id="rId3"/>
    <p:sldId id="262" r:id="rId4"/>
    <p:sldId id="265" r:id="rId5"/>
    <p:sldId id="263" r:id="rId6"/>
    <p:sldId id="264" r:id="rId7"/>
    <p:sldId id="266" r:id="rId8"/>
    <p:sldId id="270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7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F22D8-3458-4C3A-8C2E-A53DDC8FB0D6}" type="datetimeFigureOut">
              <a:rPr lang="el-GR" smtClean="0"/>
              <a:pPr/>
              <a:t>21/1/2018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5ADEB-C9E2-4534-A7AF-3C711E5A141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A818-1F5F-4C69-8674-23EDFD2BC466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F422-52BD-41D8-980D-1647A76CAFF1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B9FC-C0D4-4B59-8383-39450C6E33FF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  <p:grpSp>
        <p:nvGrpSpPr>
          <p:cNvPr id="7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280-E418-476C-9C42-5E6A7D7F9585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A18B7-9EB0-4226-AB39-E2AAB67D25D1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D40C-A342-4383-B1B2-FFB334C738A1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4C3D-DADA-4804-A5AD-A5AE583975C3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3586-2EB6-44DD-B153-8D7A09372CF7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058E-4A2D-4E57-9680-D85BDA1AF2A6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9800-71BD-4674-BBCD-DCD1311D983B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449CE-C9EC-4D1D-82BA-6302EBB3EF38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n-US" dirty="0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89AEF14-E587-40FE-BF18-804588A58D9A}" type="datetime1">
              <a:rPr lang="el-GR" smtClean="0"/>
              <a:pPr/>
              <a:t>21/1/2018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https://pixabay.com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A4D273B-AE1C-40A3-AFAA-9CDA6084E113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780108"/>
          </a:xfrm>
        </p:spPr>
        <p:txBody>
          <a:bodyPr/>
          <a:lstStyle/>
          <a:p>
            <a:r>
              <a:rPr lang="el-GR" dirty="0" smtClean="0">
                <a:solidFill>
                  <a:schemeClr val="tx1"/>
                </a:solidFill>
              </a:rPr>
              <a:t>Οι μετοχές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19672" y="2852936"/>
            <a:ext cx="6400800" cy="1473200"/>
          </a:xfrm>
        </p:spPr>
        <p:txBody>
          <a:bodyPr/>
          <a:lstStyle/>
          <a:p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Όνομα Εκπαιδευτικού </a:t>
            </a:r>
          </a:p>
          <a:p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Σχολείο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51520" y="6492875"/>
            <a:ext cx="3786691" cy="365125"/>
          </a:xfrm>
        </p:spPr>
        <p:txBody>
          <a:bodyPr/>
          <a:lstStyle/>
          <a:p>
            <a:pPr>
              <a:defRPr/>
            </a:pPr>
            <a:r>
              <a:rPr lang="en-GB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https://pixabay.com</a:t>
            </a:r>
            <a:endParaRPr lang="el-GR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251520" y="6165304"/>
            <a:ext cx="237276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l-GR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Γραμματική της Ελληνικής Γλώσσας</a:t>
            </a:r>
            <a:endParaRPr lang="el-GR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7" name="6 - Εικόνα" descr="goat-308775_6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36912"/>
            <a:ext cx="2933129" cy="2974964"/>
          </a:xfrm>
          <a:prstGeom prst="rect">
            <a:avLst/>
          </a:prstGeom>
        </p:spPr>
      </p:pic>
      <p:pic>
        <p:nvPicPr>
          <p:cNvPr id="8" name="Picture 2" descr="C:\Users\olina\Desktop\Teacherland\εικόνες\grammatikh png black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3988" y="4786322"/>
            <a:ext cx="2355698" cy="111727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95535" y="1844824"/>
            <a:ext cx="8352929" cy="4824536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Οι λέξεις που φτιάχνονται από ρήματα και τις χρησιμοποιούμε για να δώσουμε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περισσότερες πληροφορίες 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είτε για το πώς γίνεται αυτό που περιγράφει το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ρήμα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 είτε για κάποια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ονοματική φράση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 ονομάζονται</a:t>
            </a:r>
          </a:p>
          <a:p>
            <a:pPr algn="ctr">
              <a:buNone/>
            </a:pPr>
            <a:r>
              <a:rPr lang="el-GR" sz="2800" b="1" dirty="0" smtClean="0">
                <a:solidFill>
                  <a:schemeClr val="accent4">
                    <a:lumMod val="75000"/>
                  </a:schemeClr>
                </a:solidFill>
              </a:rPr>
              <a:t>	μετοχές.</a:t>
            </a:r>
            <a:endParaRPr lang="el-GR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endParaRPr lang="el-GR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Οι μετοχές μπορεί να έχουν δύο μορφές. Μπορεί να είναι:</a:t>
            </a:r>
          </a:p>
          <a:p>
            <a:pPr lvl="2" algn="just">
              <a:buFont typeface="Wingdings" pitchFamily="2" charset="2"/>
              <a:buChar char="q"/>
            </a:pPr>
            <a:r>
              <a:rPr lang="el-GR" sz="2400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l-GR" sz="2400" b="1" dirty="0" smtClean="0">
                <a:solidFill>
                  <a:schemeClr val="accent4">
                    <a:lumMod val="75000"/>
                  </a:schemeClr>
                </a:solidFill>
              </a:rPr>
              <a:t>κλιτές</a:t>
            </a:r>
            <a:r>
              <a:rPr lang="el-GR" sz="2400" dirty="0" smtClean="0">
                <a:solidFill>
                  <a:schemeClr val="accent4">
                    <a:lumMod val="75000"/>
                  </a:schemeClr>
                </a:solidFill>
              </a:rPr>
              <a:t> (με κατάληξη -</a:t>
            </a:r>
            <a:r>
              <a:rPr lang="el-GR" sz="2400" dirty="0" err="1" smtClean="0">
                <a:solidFill>
                  <a:schemeClr val="accent4">
                    <a:lumMod val="75000"/>
                  </a:schemeClr>
                </a:solidFill>
              </a:rPr>
              <a:t>μενος</a:t>
            </a:r>
            <a:r>
              <a:rPr lang="el-GR" sz="2400" dirty="0" smtClean="0">
                <a:solidFill>
                  <a:schemeClr val="accent4">
                    <a:lumMod val="75000"/>
                  </a:schemeClr>
                </a:solidFill>
              </a:rPr>
              <a:t>, -</a:t>
            </a:r>
            <a:r>
              <a:rPr lang="el-GR" sz="2400" dirty="0" err="1" smtClean="0">
                <a:solidFill>
                  <a:schemeClr val="accent4">
                    <a:lumMod val="75000"/>
                  </a:schemeClr>
                </a:solidFill>
              </a:rPr>
              <a:t>μενη</a:t>
            </a:r>
            <a:r>
              <a:rPr lang="el-GR" sz="2400" dirty="0" smtClean="0">
                <a:solidFill>
                  <a:schemeClr val="accent4">
                    <a:lumMod val="75000"/>
                  </a:schemeClr>
                </a:solidFill>
              </a:rPr>
              <a:t>, -</a:t>
            </a:r>
            <a:r>
              <a:rPr lang="el-GR" sz="2400" dirty="0" err="1" smtClean="0">
                <a:solidFill>
                  <a:schemeClr val="accent4">
                    <a:lumMod val="75000"/>
                  </a:schemeClr>
                </a:solidFill>
              </a:rPr>
              <a:t>μενο</a:t>
            </a:r>
            <a:r>
              <a:rPr lang="el-GR" sz="2400" dirty="0" smtClean="0">
                <a:solidFill>
                  <a:schemeClr val="accent4">
                    <a:lumMod val="75000"/>
                  </a:schemeClr>
                </a:solidFill>
              </a:rPr>
              <a:t>) ή</a:t>
            </a:r>
          </a:p>
          <a:p>
            <a:pPr lvl="2" algn="just">
              <a:buFont typeface="Wingdings" pitchFamily="2" charset="2"/>
              <a:buChar char="q"/>
            </a:pPr>
            <a:r>
              <a:rPr lang="el-GR" sz="2400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l-GR" sz="2400" b="1" dirty="0" smtClean="0">
                <a:solidFill>
                  <a:schemeClr val="accent4">
                    <a:lumMod val="75000"/>
                  </a:schemeClr>
                </a:solidFill>
              </a:rPr>
              <a:t>άκλιτες</a:t>
            </a:r>
            <a:r>
              <a:rPr lang="el-GR" sz="2400" dirty="0" smtClean="0">
                <a:solidFill>
                  <a:schemeClr val="accent4">
                    <a:lumMod val="75000"/>
                  </a:schemeClr>
                </a:solidFill>
              </a:rPr>
              <a:t> (με κατάληξη -</a:t>
            </a:r>
            <a:r>
              <a:rPr lang="el-GR" sz="2400" dirty="0" err="1" smtClean="0">
                <a:solidFill>
                  <a:schemeClr val="accent4">
                    <a:lumMod val="75000"/>
                  </a:schemeClr>
                </a:solidFill>
              </a:rPr>
              <a:t>οντας</a:t>
            </a:r>
            <a:r>
              <a:rPr lang="el-GR" sz="2400" dirty="0" smtClean="0">
                <a:solidFill>
                  <a:schemeClr val="accent4">
                    <a:lumMod val="75000"/>
                  </a:schemeClr>
                </a:solidFill>
              </a:rPr>
              <a:t>/-</a:t>
            </a:r>
            <a:r>
              <a:rPr lang="el-GR" sz="2400" dirty="0" err="1" smtClean="0">
                <a:solidFill>
                  <a:schemeClr val="accent4">
                    <a:lumMod val="75000"/>
                  </a:schemeClr>
                </a:solidFill>
              </a:rPr>
              <a:t>ώντας</a:t>
            </a:r>
            <a:r>
              <a:rPr lang="el-GR" sz="2400" dirty="0" smtClean="0">
                <a:solidFill>
                  <a:schemeClr val="accent4">
                    <a:lumMod val="75000"/>
                  </a:schemeClr>
                </a:solidFill>
              </a:rPr>
              <a:t>). </a:t>
            </a: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 smtClean="0"/>
              <a:t>Οι μετοχές</a:t>
            </a:r>
            <a:endParaRPr lang="el-GR" sz="4800" b="1" dirty="0"/>
          </a:p>
        </p:txBody>
      </p:sp>
      <p:sp>
        <p:nvSpPr>
          <p:cNvPr id="5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51520" y="6492875"/>
            <a:ext cx="3786691" cy="365125"/>
          </a:xfrm>
        </p:spPr>
        <p:txBody>
          <a:bodyPr/>
          <a:lstStyle/>
          <a:p>
            <a:pPr>
              <a:defRPr/>
            </a:pPr>
            <a:r>
              <a:rPr lang="en-GB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https://pixabay.com</a:t>
            </a:r>
            <a:endParaRPr lang="el-GR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5 - Εικόνα" descr="goat-308775_6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673497" cy="1697366"/>
          </a:xfrm>
          <a:prstGeom prst="rect">
            <a:avLst/>
          </a:prstGeom>
        </p:spPr>
      </p:pic>
      <p:pic>
        <p:nvPicPr>
          <p:cNvPr id="7" name="Picture 2" descr="C:\Users\olina\Desktop\Teacherland\εικόνες\grammatikh png black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285728"/>
            <a:ext cx="1000100" cy="47433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896544"/>
          </a:xfrm>
        </p:spPr>
        <p:txBody>
          <a:bodyPr>
            <a:noAutofit/>
          </a:bodyPr>
          <a:lstStyle/>
          <a:p>
            <a:pPr algn="just"/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Η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κλιτή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 μετοχή μοιάζει με το επίθετο, γιατί κατά κανόνα συνοδεύει ουσιαστικά και τα προσδιορίζει.</a:t>
            </a:r>
          </a:p>
          <a:p>
            <a:pPr algn="just"/>
            <a:endParaRPr lang="el-GR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Για να φτιάξουμε κλιτές μετοχές, αρκεί να προσθέσουμε τις καταλήξεις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-μένος/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-μένη/-</a:t>
            </a:r>
            <a:r>
              <a:rPr lang="el-GR" b="1" dirty="0" err="1" smtClean="0">
                <a:solidFill>
                  <a:schemeClr val="accent4">
                    <a:lumMod val="75000"/>
                  </a:schemeClr>
                </a:solidFill>
              </a:rPr>
              <a:t>μέν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ο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 στο ρήμα:    </a:t>
            </a:r>
          </a:p>
          <a:p>
            <a:pPr algn="just">
              <a:buNone/>
            </a:pP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	σκουπίζω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→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σκουπισμένος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,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 -η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,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 -ο 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 algn="just">
              <a:buNone/>
            </a:pP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	τεντώνω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→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τεντωμένος, -η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,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 -ο</a:t>
            </a:r>
          </a:p>
          <a:p>
            <a:pPr algn="just"/>
            <a:endParaRPr lang="el-GR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Οι κλιτές μετοχές κλίνονται όπως τα επίθετα σε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-</a:t>
            </a:r>
            <a:r>
              <a:rPr lang="el-GR" b="1" dirty="0" err="1" smtClean="0">
                <a:solidFill>
                  <a:schemeClr val="accent4">
                    <a:lumMod val="75000"/>
                  </a:schemeClr>
                </a:solidFill>
              </a:rPr>
              <a:t>ος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, -η, -ο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algn="just"/>
            <a:endParaRPr lang="el-GR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Πολλές φορές, λέξεις που ξεκίνησαν ως κλιτές μετοχές γίνονται ουσιαστικά: π.χ. 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το κρατούμενο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,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 τα χρωστούμενα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,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 το ενδεχόμενο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,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 το περιεχόμενο 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κ.ά.</a:t>
            </a: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Η κλιτή μετοχή</a:t>
            </a:r>
            <a:endParaRPr lang="el-GR" b="1" dirty="0"/>
          </a:p>
        </p:txBody>
      </p:sp>
      <p:sp>
        <p:nvSpPr>
          <p:cNvPr id="5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51520" y="6492875"/>
            <a:ext cx="3786691" cy="365125"/>
          </a:xfrm>
        </p:spPr>
        <p:txBody>
          <a:bodyPr/>
          <a:lstStyle/>
          <a:p>
            <a:pPr>
              <a:defRPr/>
            </a:pPr>
            <a:r>
              <a:rPr lang="en-GB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https://pixabay.com</a:t>
            </a:r>
            <a:endParaRPr lang="el-GR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5 - Εικόνα" descr="goat-308775_6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673497" cy="1697366"/>
          </a:xfrm>
          <a:prstGeom prst="rect">
            <a:avLst/>
          </a:prstGeom>
        </p:spPr>
      </p:pic>
      <p:pic>
        <p:nvPicPr>
          <p:cNvPr id="7" name="Picture 2" descr="C:\Users\olina\Desktop\Teacherland\εικόνες\grammatikh png black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285728"/>
            <a:ext cx="1000100" cy="47433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1" cy="4968552"/>
          </a:xfrm>
        </p:spPr>
        <p:txBody>
          <a:bodyPr>
            <a:normAutofit fontScale="92500"/>
          </a:bodyPr>
          <a:lstStyle/>
          <a:p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Οι μετοχές σε –μένος γράφονται με δύο μι (μμ) όταν τα ρήματα έχουν χαρακτήρα 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π, β, φ, </a:t>
            </a:r>
            <a:r>
              <a:rPr lang="el-GR" b="1" dirty="0" err="1" smtClean="0">
                <a:solidFill>
                  <a:schemeClr val="accent4">
                    <a:lumMod val="75000"/>
                  </a:schemeClr>
                </a:solidFill>
              </a:rPr>
              <a:t>φτ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, πτ. </a:t>
            </a:r>
          </a:p>
          <a:p>
            <a:pPr>
              <a:buNone/>
            </a:pP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	Π.χ. </a:t>
            </a:r>
            <a:r>
              <a:rPr lang="el-GR" i="1" dirty="0" err="1" smtClean="0">
                <a:solidFill>
                  <a:schemeClr val="accent4">
                    <a:lumMod val="75000"/>
                  </a:schemeClr>
                </a:solidFill>
              </a:rPr>
              <a:t>βά</a:t>
            </a:r>
            <a:r>
              <a:rPr lang="el-GR" sz="3000" b="1" i="1" dirty="0" err="1" smtClean="0">
                <a:solidFill>
                  <a:schemeClr val="accent4">
                    <a:lumMod val="75000"/>
                  </a:schemeClr>
                </a:solidFill>
              </a:rPr>
              <a:t>φ</a:t>
            </a:r>
            <a:r>
              <a:rPr lang="el-GR" sz="3000" b="1" i="1" dirty="0" smtClean="0">
                <a:solidFill>
                  <a:schemeClr val="accent4">
                    <a:lumMod val="75000"/>
                  </a:schemeClr>
                </a:solidFill>
              </a:rPr>
              <a:t>-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ω- 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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 βα</a:t>
            </a:r>
            <a:r>
              <a:rPr lang="el-GR" sz="3000" b="1" i="1" dirty="0" smtClean="0">
                <a:solidFill>
                  <a:schemeClr val="accent4">
                    <a:lumMod val="75000"/>
                  </a:schemeClr>
                </a:solidFill>
              </a:rPr>
              <a:t>μμ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ένος, –η, –ο</a:t>
            </a:r>
          </a:p>
          <a:p>
            <a:endParaRPr lang="el-GR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Δηλαδή, αν πριν από την κατάληξη 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–ω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του ρήματος βρίσκεται το γράμμα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 π, β, φ ή το </a:t>
            </a:r>
            <a:r>
              <a:rPr lang="el-GR" b="1" dirty="0" err="1" smtClean="0">
                <a:solidFill>
                  <a:schemeClr val="accent4">
                    <a:lumMod val="75000"/>
                  </a:schemeClr>
                </a:solidFill>
              </a:rPr>
              <a:t>πτ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τότε η μετοχή γράφεται με δύο μ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 (μμ). </a:t>
            </a:r>
          </a:p>
          <a:p>
            <a:pPr>
              <a:buNone/>
            </a:pP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	Π.χ. </a:t>
            </a:r>
            <a:r>
              <a:rPr lang="el-GR" i="1" dirty="0" err="1" smtClean="0">
                <a:solidFill>
                  <a:schemeClr val="accent4">
                    <a:lumMod val="75000"/>
                  </a:schemeClr>
                </a:solidFill>
              </a:rPr>
              <a:t>κό</a:t>
            </a:r>
            <a:r>
              <a:rPr lang="el-GR" sz="3000" b="1" i="1" dirty="0" err="1" smtClean="0">
                <a:solidFill>
                  <a:schemeClr val="accent4">
                    <a:lumMod val="75000"/>
                  </a:schemeClr>
                </a:solidFill>
              </a:rPr>
              <a:t>β</a:t>
            </a:r>
            <a:r>
              <a:rPr lang="el-GR" sz="3000" b="1" i="1" dirty="0" smtClean="0">
                <a:solidFill>
                  <a:schemeClr val="accent4">
                    <a:lumMod val="75000"/>
                  </a:schemeClr>
                </a:solidFill>
              </a:rPr>
              <a:t>-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ω 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 κο</a:t>
            </a:r>
            <a:r>
              <a:rPr lang="el-GR" sz="3000" b="1" i="1" dirty="0" smtClean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μμ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ένος, –η, -ο</a:t>
            </a:r>
          </a:p>
          <a:p>
            <a:endParaRPr lang="el-GR" b="1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Επίσης το ουδέτερο ουσιαστικό που παράγεται από αυτό το ρήμα γράφεται με δύο μ (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μμ). </a:t>
            </a:r>
          </a:p>
          <a:p>
            <a:pPr>
              <a:buNone/>
            </a:pP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	Π.χ. ανά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β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ω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(αναμμένος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) άναμμα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αλλά δέ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νω 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(δεμένος) 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δέμα </a:t>
            </a:r>
            <a:endParaRPr lang="el-G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Προσέχω ότι:</a:t>
            </a:r>
            <a:endParaRPr lang="el-GR" b="1" dirty="0"/>
          </a:p>
        </p:txBody>
      </p:sp>
      <p:sp>
        <p:nvSpPr>
          <p:cNvPr id="5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51520" y="6492875"/>
            <a:ext cx="3786691" cy="365125"/>
          </a:xfrm>
        </p:spPr>
        <p:txBody>
          <a:bodyPr/>
          <a:lstStyle/>
          <a:p>
            <a:pPr>
              <a:defRPr/>
            </a:pPr>
            <a:r>
              <a:rPr lang="en-GB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https://pixabay.com</a:t>
            </a:r>
            <a:endParaRPr lang="el-GR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5 - Εικόνα" descr="goat-308775_6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673497" cy="1697366"/>
          </a:xfrm>
          <a:prstGeom prst="rect">
            <a:avLst/>
          </a:prstGeom>
        </p:spPr>
      </p:pic>
      <p:pic>
        <p:nvPicPr>
          <p:cNvPr id="7" name="Picture 2" descr="C:\Users\olina\Desktop\Teacherland\εικόνες\grammatikh png black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285728"/>
            <a:ext cx="1000100" cy="47433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1" cy="4824536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Η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άκλιτη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 μετοχή προσδιορίζει το ρήμα, όπως κάνει και το επίρρημα. </a:t>
            </a:r>
          </a:p>
          <a:p>
            <a:pPr algn="just"/>
            <a:endParaRPr lang="el-GR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Με άλλα λόγια , μας δίνει περισσότερες πληροφορίες για τον τρόπο ή τον χρόνο που γίνεται η ενέργεια του ρήματος.</a:t>
            </a:r>
          </a:p>
          <a:p>
            <a:pPr algn="just"/>
            <a:endParaRPr lang="el-GR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Για να φτιάξουμε άκλιτες μετοχές, αρκεί να προσθέσουμε την κατάληξη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-</a:t>
            </a:r>
            <a:r>
              <a:rPr lang="el-GR" b="1" dirty="0" err="1" smtClean="0">
                <a:solidFill>
                  <a:schemeClr val="accent4">
                    <a:lumMod val="75000"/>
                  </a:schemeClr>
                </a:solidFill>
              </a:rPr>
              <a:t>οντας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/ </a:t>
            </a:r>
            <a:r>
              <a:rPr lang="el-GR" b="1" dirty="0" err="1" smtClean="0">
                <a:solidFill>
                  <a:schemeClr val="accent4">
                    <a:lumMod val="75000"/>
                  </a:schemeClr>
                </a:solidFill>
              </a:rPr>
              <a:t>ώντας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 στο ρήμα: </a:t>
            </a:r>
          </a:p>
          <a:p>
            <a:pPr algn="just">
              <a:buNone/>
            </a:pP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l-GR" dirty="0" err="1" smtClean="0">
                <a:solidFill>
                  <a:schemeClr val="accent4">
                    <a:lumMod val="75000"/>
                  </a:schemeClr>
                </a:solidFill>
              </a:rPr>
              <a:t>παίζ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 - ω 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→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l-GR" i="1" dirty="0" err="1" smtClean="0">
                <a:solidFill>
                  <a:schemeClr val="accent4">
                    <a:lumMod val="75000"/>
                  </a:schemeClr>
                </a:solidFill>
              </a:rPr>
              <a:t>παίζ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 + </a:t>
            </a:r>
            <a:r>
              <a:rPr lang="el-GR" i="1" dirty="0" err="1" smtClean="0">
                <a:solidFill>
                  <a:schemeClr val="accent4">
                    <a:lumMod val="75000"/>
                  </a:schemeClr>
                </a:solidFill>
              </a:rPr>
              <a:t>οντας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 = 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παίζοντας</a:t>
            </a:r>
          </a:p>
          <a:p>
            <a:pPr algn="just">
              <a:buNone/>
            </a:pP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l-GR" i="1" dirty="0" err="1" smtClean="0">
                <a:solidFill>
                  <a:schemeClr val="accent4">
                    <a:lumMod val="75000"/>
                  </a:schemeClr>
                </a:solidFill>
              </a:rPr>
              <a:t>πον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 -ώ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→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l-GR" i="1" dirty="0" err="1" smtClean="0">
                <a:solidFill>
                  <a:schemeClr val="accent4">
                    <a:lumMod val="75000"/>
                  </a:schemeClr>
                </a:solidFill>
              </a:rPr>
              <a:t>πον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+ </a:t>
            </a:r>
            <a:r>
              <a:rPr lang="el-GR" i="1" dirty="0" err="1" smtClean="0">
                <a:solidFill>
                  <a:schemeClr val="accent4">
                    <a:lumMod val="75000"/>
                  </a:schemeClr>
                </a:solidFill>
              </a:rPr>
              <a:t>ώντας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 = 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</a:rPr>
              <a:t>πονώντας</a:t>
            </a:r>
          </a:p>
          <a:p>
            <a:pPr algn="just">
              <a:buNone/>
            </a:pPr>
            <a:endParaRPr lang="el-GR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Η άκλιτη μετοχή ονομάζεται αλλιώς 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γερούνδιο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l-G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Η άκλιτη μετοχή</a:t>
            </a:r>
            <a:endParaRPr lang="el-GR" b="1" dirty="0"/>
          </a:p>
        </p:txBody>
      </p:sp>
      <p:sp>
        <p:nvSpPr>
          <p:cNvPr id="5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51520" y="6492875"/>
            <a:ext cx="3786691" cy="365125"/>
          </a:xfrm>
        </p:spPr>
        <p:txBody>
          <a:bodyPr/>
          <a:lstStyle/>
          <a:p>
            <a:pPr>
              <a:defRPr/>
            </a:pPr>
            <a:r>
              <a:rPr lang="en-GB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https://pixabay.com</a:t>
            </a:r>
            <a:endParaRPr lang="el-GR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5 - Εικόνα" descr="goat-308775_6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673497" cy="1697366"/>
          </a:xfrm>
          <a:prstGeom prst="rect">
            <a:avLst/>
          </a:prstGeom>
        </p:spPr>
      </p:pic>
      <p:pic>
        <p:nvPicPr>
          <p:cNvPr id="7" name="Picture 2" descr="C:\Users\olina\Desktop\Teacherland\εικόνες\grammatikh png black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285728"/>
            <a:ext cx="1000100" cy="47433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1619672" y="338328"/>
            <a:ext cx="7067128" cy="1252728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bg1"/>
                </a:solidFill>
              </a:rPr>
              <a:t>Τι να θυμάμαι όταν γράφω;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5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51520" y="6492875"/>
            <a:ext cx="3786691" cy="365125"/>
          </a:xfrm>
        </p:spPr>
        <p:txBody>
          <a:bodyPr/>
          <a:lstStyle/>
          <a:p>
            <a:pPr>
              <a:defRPr/>
            </a:pPr>
            <a:r>
              <a:rPr lang="en-GB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https://pixabay.com</a:t>
            </a:r>
            <a:endParaRPr lang="el-GR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5 - Εικόνα" descr="goat-308775_6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673497" cy="1697366"/>
          </a:xfrm>
          <a:prstGeom prst="rect">
            <a:avLst/>
          </a:prstGeom>
        </p:spPr>
      </p:pic>
      <p:sp>
        <p:nvSpPr>
          <p:cNvPr id="7" name="6 - Επεξήγηση με στρογγυλεμένο παραλληλόγραμμο"/>
          <p:cNvSpPr/>
          <p:nvPr/>
        </p:nvSpPr>
        <p:spPr>
          <a:xfrm>
            <a:off x="4499992" y="1556792"/>
            <a:ext cx="4320480" cy="5112568"/>
          </a:xfrm>
          <a:prstGeom prst="wedgeRoundRectCallout">
            <a:avLst>
              <a:gd name="adj1" fmla="val -125297"/>
              <a:gd name="adj2" fmla="val -49516"/>
              <a:gd name="adj3" fmla="val 16667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000" dirty="0" smtClean="0">
                <a:solidFill>
                  <a:schemeClr val="bg1"/>
                </a:solidFill>
              </a:rPr>
              <a:t>Η κατάληξη της </a:t>
            </a:r>
            <a:r>
              <a:rPr lang="el-GR" sz="2400" b="1" dirty="0" smtClean="0">
                <a:solidFill>
                  <a:schemeClr val="bg1"/>
                </a:solidFill>
              </a:rPr>
              <a:t>κλιτής μετοχής </a:t>
            </a:r>
            <a:r>
              <a:rPr lang="el-GR" sz="2000" dirty="0" smtClean="0">
                <a:solidFill>
                  <a:schemeClr val="bg1"/>
                </a:solidFill>
              </a:rPr>
              <a:t>γράφεται:</a:t>
            </a:r>
          </a:p>
          <a:p>
            <a:pPr lvl="1"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bg1"/>
                </a:solidFill>
              </a:rPr>
              <a:t>με </a:t>
            </a:r>
            <a:r>
              <a:rPr lang="el-GR" sz="2000" b="1" dirty="0" smtClean="0">
                <a:solidFill>
                  <a:schemeClr val="bg1"/>
                </a:solidFill>
              </a:rPr>
              <a:t>ωμέγα</a:t>
            </a:r>
            <a:r>
              <a:rPr lang="el-GR" sz="2000" dirty="0" smtClean="0">
                <a:solidFill>
                  <a:schemeClr val="bg1"/>
                </a:solidFill>
              </a:rPr>
              <a:t> όταν η μετοχή είναι παροξύτονη</a:t>
            </a:r>
            <a:br>
              <a:rPr lang="el-GR" sz="2000" dirty="0" smtClean="0">
                <a:solidFill>
                  <a:schemeClr val="bg1"/>
                </a:solidFill>
              </a:rPr>
            </a:br>
            <a:r>
              <a:rPr lang="el-GR" sz="2000" dirty="0" smtClean="0">
                <a:solidFill>
                  <a:schemeClr val="bg1"/>
                </a:solidFill>
              </a:rPr>
              <a:t>π.χ. πληρ</a:t>
            </a:r>
            <a:r>
              <a:rPr lang="el-GR" sz="2000" b="1" u="sng" dirty="0" smtClean="0">
                <a:solidFill>
                  <a:schemeClr val="bg1"/>
                </a:solidFill>
              </a:rPr>
              <a:t>ω</a:t>
            </a:r>
            <a:r>
              <a:rPr lang="el-GR" sz="2000" dirty="0" smtClean="0">
                <a:solidFill>
                  <a:schemeClr val="bg1"/>
                </a:solidFill>
              </a:rPr>
              <a:t>μένος, αναστατ</a:t>
            </a:r>
            <a:r>
              <a:rPr lang="el-GR" sz="2000" b="1" u="sng" dirty="0" smtClean="0">
                <a:solidFill>
                  <a:schemeClr val="bg1"/>
                </a:solidFill>
              </a:rPr>
              <a:t>ω</a:t>
            </a:r>
            <a:r>
              <a:rPr lang="el-GR" sz="2000" dirty="0" smtClean="0">
                <a:solidFill>
                  <a:schemeClr val="bg1"/>
                </a:solidFill>
              </a:rPr>
              <a:t>μένος, φαγ</a:t>
            </a:r>
            <a:r>
              <a:rPr lang="el-GR" sz="2000" b="1" u="sng" dirty="0" smtClean="0">
                <a:solidFill>
                  <a:schemeClr val="bg1"/>
                </a:solidFill>
              </a:rPr>
              <a:t>ω</a:t>
            </a:r>
            <a:r>
              <a:rPr lang="el-GR" sz="2000" dirty="0" smtClean="0">
                <a:solidFill>
                  <a:schemeClr val="bg1"/>
                </a:solidFill>
              </a:rPr>
              <a:t>μένος</a:t>
            </a:r>
          </a:p>
          <a:p>
            <a:pPr lvl="1"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bg1"/>
                </a:solidFill>
              </a:rPr>
              <a:t>με </a:t>
            </a:r>
            <a:r>
              <a:rPr lang="el-GR" sz="2000" b="1" dirty="0" smtClean="0">
                <a:solidFill>
                  <a:schemeClr val="bg1"/>
                </a:solidFill>
              </a:rPr>
              <a:t>όμικρον</a:t>
            </a:r>
            <a:r>
              <a:rPr lang="el-GR" sz="2000" dirty="0" smtClean="0">
                <a:solidFill>
                  <a:schemeClr val="bg1"/>
                </a:solidFill>
              </a:rPr>
              <a:t> όταν η μετοχή είναι προπαροξύτονη</a:t>
            </a:r>
            <a:br>
              <a:rPr lang="el-GR" sz="2000" dirty="0" smtClean="0">
                <a:solidFill>
                  <a:schemeClr val="bg1"/>
                </a:solidFill>
              </a:rPr>
            </a:br>
            <a:r>
              <a:rPr lang="el-GR" sz="2000" dirty="0" smtClean="0">
                <a:solidFill>
                  <a:schemeClr val="bg1"/>
                </a:solidFill>
              </a:rPr>
              <a:t>π.χ. εργαζ</a:t>
            </a:r>
            <a:r>
              <a:rPr lang="el-GR" sz="2000" b="1" u="sng" dirty="0" smtClean="0">
                <a:solidFill>
                  <a:schemeClr val="bg1"/>
                </a:solidFill>
              </a:rPr>
              <a:t>ό</a:t>
            </a:r>
            <a:r>
              <a:rPr lang="el-GR" sz="2000" dirty="0" smtClean="0">
                <a:solidFill>
                  <a:schemeClr val="bg1"/>
                </a:solidFill>
              </a:rPr>
              <a:t>μενος, συνεχ</a:t>
            </a:r>
            <a:r>
              <a:rPr lang="el-GR" sz="2000" b="1" u="sng" dirty="0" smtClean="0">
                <a:solidFill>
                  <a:schemeClr val="bg1"/>
                </a:solidFill>
              </a:rPr>
              <a:t>ό</a:t>
            </a:r>
            <a:r>
              <a:rPr lang="el-GR" sz="2000" dirty="0" smtClean="0">
                <a:solidFill>
                  <a:schemeClr val="bg1"/>
                </a:solidFill>
              </a:rPr>
              <a:t>μενος</a:t>
            </a:r>
          </a:p>
          <a:p>
            <a:pPr lvl="1" algn="just"/>
            <a:r>
              <a:rPr lang="el-GR" sz="2000" dirty="0" smtClean="0">
                <a:solidFill>
                  <a:schemeClr val="bg1"/>
                </a:solidFill>
              </a:rPr>
              <a:t/>
            </a:r>
            <a:br>
              <a:rPr lang="el-GR" sz="2000" dirty="0" smtClean="0">
                <a:solidFill>
                  <a:schemeClr val="bg1"/>
                </a:solidFill>
              </a:rPr>
            </a:br>
            <a:r>
              <a:rPr lang="el-GR" sz="2000" dirty="0" smtClean="0">
                <a:solidFill>
                  <a:schemeClr val="bg1"/>
                </a:solidFill>
              </a:rPr>
              <a:t>*(Εξαιρούνται μερικά ρήματα της Β' συζυγίας που σχηματίζουν προπαροξύτονη κλιτή μετοχή σε -</a:t>
            </a:r>
            <a:r>
              <a:rPr lang="el-GR" sz="2000" dirty="0" err="1" smtClean="0">
                <a:solidFill>
                  <a:schemeClr val="bg1"/>
                </a:solidFill>
              </a:rPr>
              <a:t>ώμενος</a:t>
            </a:r>
            <a:r>
              <a:rPr lang="el-GR" sz="2000" dirty="0" smtClean="0">
                <a:solidFill>
                  <a:schemeClr val="bg1"/>
                </a:solidFill>
              </a:rPr>
              <a:t>, π.χ. τιμ</a:t>
            </a:r>
            <a:r>
              <a:rPr lang="el-GR" sz="2000" b="1" dirty="0" smtClean="0">
                <a:solidFill>
                  <a:schemeClr val="bg1"/>
                </a:solidFill>
              </a:rPr>
              <a:t>ώ</a:t>
            </a:r>
            <a:r>
              <a:rPr lang="el-GR" sz="2000" dirty="0" smtClean="0">
                <a:solidFill>
                  <a:schemeClr val="bg1"/>
                </a:solidFill>
              </a:rPr>
              <a:t>μενος.)</a:t>
            </a:r>
          </a:p>
        </p:txBody>
      </p:sp>
      <p:sp>
        <p:nvSpPr>
          <p:cNvPr id="8" name="7 - Επεξήγηση με στρογγυλεμένο παραλληλόγραμμο"/>
          <p:cNvSpPr/>
          <p:nvPr/>
        </p:nvSpPr>
        <p:spPr>
          <a:xfrm>
            <a:off x="323528" y="3068960"/>
            <a:ext cx="4356992" cy="3168352"/>
          </a:xfrm>
          <a:prstGeom prst="wedgeRoundRectCallout">
            <a:avLst>
              <a:gd name="adj1" fmla="val -33552"/>
              <a:gd name="adj2" fmla="val -901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l-GR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Η κατάληξη της </a:t>
            </a:r>
            <a:r>
              <a:rPr lang="el-GR" sz="2400" b="1" dirty="0" smtClean="0">
                <a:solidFill>
                  <a:schemeClr val="accent4">
                    <a:lumMod val="75000"/>
                  </a:schemeClr>
                </a:solidFill>
              </a:rPr>
              <a:t>άκλιτης μετοχής 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γράφεται:</a:t>
            </a:r>
          </a:p>
          <a:p>
            <a:pPr lvl="1"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με</a:t>
            </a:r>
            <a:r>
              <a:rPr lang="el-GR" sz="2000" b="1" dirty="0" smtClean="0">
                <a:solidFill>
                  <a:schemeClr val="accent4">
                    <a:lumMod val="75000"/>
                  </a:schemeClr>
                </a:solidFill>
              </a:rPr>
              <a:t> ωμέγα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 όταν τονίζεται</a:t>
            </a:r>
            <a:b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π.χ. τραβ</a:t>
            </a:r>
            <a:r>
              <a:rPr lang="el-GR" sz="2000" b="1" u="sng" dirty="0" smtClean="0">
                <a:solidFill>
                  <a:schemeClr val="accent4">
                    <a:lumMod val="75000"/>
                  </a:schemeClr>
                </a:solidFill>
              </a:rPr>
              <a:t>ώ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ντας, ακουμπ</a:t>
            </a:r>
            <a:r>
              <a:rPr lang="el-GR" sz="2000" b="1" u="sng" dirty="0" smtClean="0">
                <a:solidFill>
                  <a:schemeClr val="accent4">
                    <a:lumMod val="75000"/>
                  </a:schemeClr>
                </a:solidFill>
              </a:rPr>
              <a:t>ώ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ντας, απαντ</a:t>
            </a:r>
            <a:r>
              <a:rPr lang="el-GR" sz="2000" b="1" u="sng" dirty="0" smtClean="0">
                <a:solidFill>
                  <a:schemeClr val="accent4">
                    <a:lumMod val="75000"/>
                  </a:schemeClr>
                </a:solidFill>
              </a:rPr>
              <a:t>ώ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ντας</a:t>
            </a:r>
          </a:p>
          <a:p>
            <a:pPr lvl="1"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με </a:t>
            </a:r>
            <a:r>
              <a:rPr lang="el-GR" sz="2000" b="1" dirty="0" smtClean="0">
                <a:solidFill>
                  <a:schemeClr val="accent4">
                    <a:lumMod val="75000"/>
                  </a:schemeClr>
                </a:solidFill>
              </a:rPr>
              <a:t>όμικρον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 όταν δεν τονίζεται</a:t>
            </a:r>
            <a:b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π.χ. δίν</a:t>
            </a:r>
            <a:r>
              <a:rPr lang="el-GR" sz="2000" b="1" u="sng" dirty="0" smtClean="0">
                <a:solidFill>
                  <a:schemeClr val="accent4">
                    <a:lumMod val="75000"/>
                  </a:schemeClr>
                </a:solidFill>
              </a:rPr>
              <a:t>ο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ντας, τρώγ</a:t>
            </a:r>
            <a:r>
              <a:rPr lang="el-GR" sz="2000" b="1" u="sng" dirty="0" smtClean="0">
                <a:solidFill>
                  <a:schemeClr val="accent4">
                    <a:lumMod val="75000"/>
                  </a:schemeClr>
                </a:solidFill>
              </a:rPr>
              <a:t>ο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ντας, παίζ</a:t>
            </a:r>
            <a:r>
              <a:rPr lang="el-GR" sz="2000" b="1" u="sng" dirty="0" smtClean="0">
                <a:solidFill>
                  <a:schemeClr val="accent4">
                    <a:lumMod val="75000"/>
                  </a:schemeClr>
                </a:solidFill>
              </a:rPr>
              <a:t>ο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ντας, μαλών</a:t>
            </a:r>
            <a:r>
              <a:rPr lang="el-GR" sz="2000" b="1" u="sng" dirty="0" smtClean="0">
                <a:solidFill>
                  <a:schemeClr val="accent4">
                    <a:lumMod val="75000"/>
                  </a:schemeClr>
                </a:solidFill>
              </a:rPr>
              <a:t>ο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ντας</a:t>
            </a:r>
          </a:p>
          <a:p>
            <a:pPr algn="ctr"/>
            <a:endParaRPr lang="el-GR" dirty="0"/>
          </a:p>
        </p:txBody>
      </p:sp>
      <p:pic>
        <p:nvPicPr>
          <p:cNvPr id="9" name="Picture 2" descr="C:\Users\olina\Desktop\Teacherland\εικόνες\grammatikh png black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285728"/>
            <a:ext cx="1000100" cy="47433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3" cy="48245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Να υπογραμμίσετε με κόκκινο τις ενεργητικές και με μπλε τις παθητικές μετοχές:</a:t>
            </a:r>
          </a:p>
          <a:p>
            <a:pPr algn="just"/>
            <a:endParaRPr lang="el-GR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α) Ο Στέλιος είναι πλασμένος για να γίνει καλλιτέχνης, καθώς από μικρός διασκέδαζε ζωγραφίζοντας πίνακες και πλάθοντας μικρά αγαλματάκια.</a:t>
            </a:r>
          </a:p>
          <a:p>
            <a:pPr algn="just">
              <a:buNone/>
            </a:pPr>
            <a:endParaRPr lang="el-GR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β) Μαζεύοντας το δωμάτιό μου, βρήκα κάποιες ξεχασμένες κούκλες από την παιδική μου ηλικία.</a:t>
            </a:r>
          </a:p>
          <a:p>
            <a:pPr algn="just">
              <a:buNone/>
            </a:pPr>
            <a:endParaRPr lang="el-GR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γ) Ο Νικόλας είναι λυπημένος και κάπως απογοητευμένος από τους βαθμούς του στα διαγωνίσματα, αλλά πιστεύω ότι διαβάζοντας λίγο παραπάνω θα έχει μία βελτιωμένη εικόνα στο επόμενο τρίμηνο.</a:t>
            </a:r>
            <a:endParaRPr lang="el-G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1763688" y="338328"/>
            <a:ext cx="6923112" cy="1252728"/>
          </a:xfrm>
        </p:spPr>
        <p:txBody>
          <a:bodyPr/>
          <a:lstStyle/>
          <a:p>
            <a:r>
              <a:rPr lang="el-GR" b="1" dirty="0" smtClean="0"/>
              <a:t>Για να δούμε τι μάθαμε…</a:t>
            </a:r>
            <a:endParaRPr lang="el-GR" b="1" dirty="0"/>
          </a:p>
        </p:txBody>
      </p:sp>
      <p:sp>
        <p:nvSpPr>
          <p:cNvPr id="5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51520" y="6492875"/>
            <a:ext cx="3786691" cy="365125"/>
          </a:xfrm>
        </p:spPr>
        <p:txBody>
          <a:bodyPr/>
          <a:lstStyle/>
          <a:p>
            <a:pPr>
              <a:defRPr/>
            </a:pPr>
            <a:r>
              <a:rPr lang="en-GB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https://pixabay.com</a:t>
            </a:r>
            <a:endParaRPr lang="el-GR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5 - Εικόνα" descr="goat-308775_6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673497" cy="1697366"/>
          </a:xfrm>
          <a:prstGeom prst="rect">
            <a:avLst/>
          </a:prstGeom>
        </p:spPr>
      </p:pic>
      <p:cxnSp>
        <p:nvCxnSpPr>
          <p:cNvPr id="8" name="7 - Ευθεία γραμμή σύνδεσης"/>
          <p:cNvCxnSpPr/>
          <p:nvPr/>
        </p:nvCxnSpPr>
        <p:spPr>
          <a:xfrm>
            <a:off x="2699792" y="3140968"/>
            <a:ext cx="136815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>
            <a:off x="2987824" y="3429000"/>
            <a:ext cx="201622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- Ευθεία γραμμή σύνδεσης"/>
          <p:cNvCxnSpPr/>
          <p:nvPr/>
        </p:nvCxnSpPr>
        <p:spPr>
          <a:xfrm>
            <a:off x="6516216" y="3429000"/>
            <a:ext cx="151216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683568" y="4509120"/>
            <a:ext cx="158417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- Ευθεία γραμμή σύνδεσης"/>
          <p:cNvCxnSpPr/>
          <p:nvPr/>
        </p:nvCxnSpPr>
        <p:spPr>
          <a:xfrm>
            <a:off x="6228184" y="4509120"/>
            <a:ext cx="151216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2699792" y="5517232"/>
            <a:ext cx="136815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- Ευθεία γραμμή σύνδεσης"/>
          <p:cNvCxnSpPr/>
          <p:nvPr/>
        </p:nvCxnSpPr>
        <p:spPr>
          <a:xfrm>
            <a:off x="5436096" y="5517232"/>
            <a:ext cx="208823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εία γραμμή σύνδεσης"/>
          <p:cNvCxnSpPr/>
          <p:nvPr/>
        </p:nvCxnSpPr>
        <p:spPr>
          <a:xfrm>
            <a:off x="7164288" y="5805264"/>
            <a:ext cx="158417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- Ευθεία γραμμή σύνδεσης"/>
          <p:cNvCxnSpPr/>
          <p:nvPr/>
        </p:nvCxnSpPr>
        <p:spPr>
          <a:xfrm>
            <a:off x="4427984" y="6165304"/>
            <a:ext cx="1584176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C:\Users\olina\Desktop\Teacherland\εικόνες\grammatikh png black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285728"/>
            <a:ext cx="1000100" cy="47433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23528" y="1700808"/>
            <a:ext cx="8424935" cy="4752528"/>
          </a:xfrm>
        </p:spPr>
        <p:txBody>
          <a:bodyPr/>
          <a:lstStyle/>
          <a:p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Να συμπληρώσετε τον παρακάτω πίνακα:</a:t>
            </a:r>
          </a:p>
          <a:p>
            <a:endParaRPr lang="el-GR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l-GR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el-GR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1763688" y="338328"/>
            <a:ext cx="6923112" cy="1252728"/>
          </a:xfrm>
        </p:spPr>
        <p:txBody>
          <a:bodyPr/>
          <a:lstStyle/>
          <a:p>
            <a:r>
              <a:rPr lang="el-GR" b="1" dirty="0" smtClean="0"/>
              <a:t>Για να δούμε τι μάθαμε…</a:t>
            </a:r>
            <a:endParaRPr lang="el-GR" b="1" dirty="0"/>
          </a:p>
        </p:txBody>
      </p:sp>
      <p:sp>
        <p:nvSpPr>
          <p:cNvPr id="5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51520" y="6492875"/>
            <a:ext cx="3786691" cy="365125"/>
          </a:xfrm>
        </p:spPr>
        <p:txBody>
          <a:bodyPr/>
          <a:lstStyle/>
          <a:p>
            <a:pPr>
              <a:defRPr/>
            </a:pPr>
            <a:r>
              <a:rPr lang="en-GB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https://pixabay.com</a:t>
            </a:r>
            <a:endParaRPr lang="el-GR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5 - Εικόνα" descr="goat-308775_6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673497" cy="1697366"/>
          </a:xfrm>
          <a:prstGeom prst="rect">
            <a:avLst/>
          </a:prstGeom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539552" y="2420888"/>
          <a:ext cx="8136903" cy="35283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2301"/>
                <a:gridCol w="2712301"/>
                <a:gridCol w="2712301"/>
              </a:tblGrid>
              <a:tr h="588065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ΡΗΜΑΤΑ</a:t>
                      </a:r>
                      <a:endParaRPr lang="el-G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ΕΝΕΡΓΗΤΙΚΗ ΜΕΤΟΧΗ</a:t>
                      </a:r>
                      <a:endParaRPr lang="el-G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ΠΑΘΗΤΙΚΗ ΜΕΤΟΧΗ</a:t>
                      </a:r>
                      <a:endParaRPr lang="el-GR" sz="2000" b="1" dirty="0"/>
                    </a:p>
                  </a:txBody>
                  <a:tcPr anchor="ctr"/>
                </a:tc>
              </a:tr>
              <a:tr h="588065">
                <a:tc>
                  <a:txBody>
                    <a:bodyPr/>
                    <a:lstStyle/>
                    <a:p>
                      <a:pPr algn="ctr"/>
                      <a:r>
                        <a:rPr lang="el-GR" sz="2000" b="0" dirty="0" smtClean="0"/>
                        <a:t>Κρύβω</a:t>
                      </a:r>
                      <a:endParaRPr lang="el-GR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 </a:t>
                      </a:r>
                      <a:endParaRPr lang="el-G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000" b="1"/>
                    </a:p>
                  </a:txBody>
                  <a:tcPr anchor="ctr"/>
                </a:tc>
              </a:tr>
              <a:tr h="588065">
                <a:tc>
                  <a:txBody>
                    <a:bodyPr/>
                    <a:lstStyle/>
                    <a:p>
                      <a:pPr algn="ctr"/>
                      <a:r>
                        <a:rPr lang="el-GR" sz="2000" b="0" dirty="0" smtClean="0"/>
                        <a:t>Ντύνομαι</a:t>
                      </a:r>
                      <a:endParaRPr lang="el-GR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000" b="1"/>
                    </a:p>
                  </a:txBody>
                  <a:tcPr anchor="ctr"/>
                </a:tc>
              </a:tr>
              <a:tr h="588065">
                <a:tc>
                  <a:txBody>
                    <a:bodyPr/>
                    <a:lstStyle/>
                    <a:p>
                      <a:pPr algn="ctr"/>
                      <a:r>
                        <a:rPr lang="el-GR" sz="2000" b="0" dirty="0" smtClean="0"/>
                        <a:t>Αγαπώ</a:t>
                      </a:r>
                      <a:endParaRPr lang="el-GR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0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000" b="1"/>
                    </a:p>
                  </a:txBody>
                  <a:tcPr anchor="ctr"/>
                </a:tc>
              </a:tr>
              <a:tr h="588065">
                <a:tc>
                  <a:txBody>
                    <a:bodyPr/>
                    <a:lstStyle/>
                    <a:p>
                      <a:pPr algn="ctr"/>
                      <a:r>
                        <a:rPr lang="el-GR" sz="2000" b="0" dirty="0" smtClean="0"/>
                        <a:t>Ζεσταίνομαι</a:t>
                      </a:r>
                      <a:endParaRPr lang="el-GR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000" b="1"/>
                    </a:p>
                  </a:txBody>
                  <a:tcPr anchor="ctr"/>
                </a:tc>
              </a:tr>
              <a:tr h="588065">
                <a:tc>
                  <a:txBody>
                    <a:bodyPr/>
                    <a:lstStyle/>
                    <a:p>
                      <a:pPr algn="ctr"/>
                      <a:r>
                        <a:rPr lang="el-GR" sz="2000" b="0" dirty="0" smtClean="0"/>
                        <a:t>Γελώ </a:t>
                      </a:r>
                      <a:endParaRPr lang="el-GR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0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0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7 - Ορθογώνιο"/>
          <p:cNvSpPr/>
          <p:nvPr/>
        </p:nvSpPr>
        <p:spPr>
          <a:xfrm>
            <a:off x="3347864" y="3068960"/>
            <a:ext cx="25202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Κρύβοντας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6084168" y="3068960"/>
            <a:ext cx="25202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Κρυμμένος, -η, -ο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3419872" y="3717032"/>
            <a:ext cx="25202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Ντύνοντας 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6156176" y="3717032"/>
            <a:ext cx="25202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Ντυμένος , -η, -ο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3347864" y="4293096"/>
            <a:ext cx="25202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Αγαπώντας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6012160" y="4293096"/>
            <a:ext cx="2664296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Αγαπημένος, -η, -ο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3347864" y="4869160"/>
            <a:ext cx="25202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Ζεσταίνοντας 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5" name="14 - Ορθογώνιο"/>
          <p:cNvSpPr/>
          <p:nvPr/>
        </p:nvSpPr>
        <p:spPr>
          <a:xfrm>
            <a:off x="6084168" y="4869160"/>
            <a:ext cx="25202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Ζεσταμένος, -η, -ο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6" name="15 - Ορθογώνιο"/>
          <p:cNvSpPr/>
          <p:nvPr/>
        </p:nvSpPr>
        <p:spPr>
          <a:xfrm>
            <a:off x="3419872" y="5445224"/>
            <a:ext cx="25202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Γελώντας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7" name="16 - Ορθογώνιο"/>
          <p:cNvSpPr/>
          <p:nvPr/>
        </p:nvSpPr>
        <p:spPr>
          <a:xfrm>
            <a:off x="6084168" y="5445224"/>
            <a:ext cx="25202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Γελασμένος, -η, -ο</a:t>
            </a:r>
            <a:endParaRPr lang="el-GR" b="1" dirty="0">
              <a:solidFill>
                <a:schemeClr val="tx1"/>
              </a:solidFill>
            </a:endParaRPr>
          </a:p>
        </p:txBody>
      </p:sp>
      <p:pic>
        <p:nvPicPr>
          <p:cNvPr id="18" name="Picture 2" descr="C:\Users\olina\Desktop\Teacherland\εικόνες\grammatikh png black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285728"/>
            <a:ext cx="1000100" cy="47433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4Engl">
  <a:themeElements>
    <a:clrScheme name="Προσαρμοσμένος 32">
      <a:dk1>
        <a:srgbClr val="000000"/>
      </a:dk1>
      <a:lt1>
        <a:srgbClr val="FFFFFF"/>
      </a:lt1>
      <a:dk2>
        <a:srgbClr val="36FF91"/>
      </a:dk2>
      <a:lt2>
        <a:srgbClr val="EEECE1"/>
      </a:lt2>
      <a:accent1>
        <a:srgbClr val="1CFF83"/>
      </a:accent1>
      <a:accent2>
        <a:srgbClr val="00B050"/>
      </a:accent2>
      <a:accent3>
        <a:srgbClr val="00B050"/>
      </a:accent3>
      <a:accent4>
        <a:srgbClr val="00843C"/>
      </a:accent4>
      <a:accent5>
        <a:srgbClr val="00843C"/>
      </a:accent5>
      <a:accent6>
        <a:srgbClr val="009A45"/>
      </a:accent6>
      <a:hlink>
        <a:srgbClr val="0000FF"/>
      </a:hlink>
      <a:folHlink>
        <a:srgbClr val="800080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4Engl" id="{B9E6B13B-6663-B146-AD5A-4684454FFBA1}" vid="{18BA6875-0D4B-044C-8973-E7A4D3749696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Theme4Engl</Template>
  <TotalTime>1234</TotalTime>
  <Words>259</Words>
  <Application>Microsoft Office PowerPoint</Application>
  <PresentationFormat>Προβολή στην οθόνη (4:3)</PresentationFormat>
  <Paragraphs>87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Theme4Engl</vt:lpstr>
      <vt:lpstr>Οι μετοχές</vt:lpstr>
      <vt:lpstr>Οι μετοχές</vt:lpstr>
      <vt:lpstr>Η κλιτή μετοχή</vt:lpstr>
      <vt:lpstr>Προσέχω ότι:</vt:lpstr>
      <vt:lpstr>Η άκλιτη μετοχή</vt:lpstr>
      <vt:lpstr>Τι να θυμάμαι όταν γράφω;</vt:lpstr>
      <vt:lpstr>Για να δούμε τι μάθαμε…</vt:lpstr>
      <vt:lpstr>Για να δούμε τι μάθαμε…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johnhelen</dc:creator>
  <cp:lastModifiedBy>olina</cp:lastModifiedBy>
  <cp:revision>54</cp:revision>
  <dcterms:created xsi:type="dcterms:W3CDTF">2016-01-23T17:31:21Z</dcterms:created>
  <dcterms:modified xsi:type="dcterms:W3CDTF">2018-01-21T19:00:30Z</dcterms:modified>
</cp:coreProperties>
</file>