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573" r:id="rId3"/>
    <p:sldId id="715" r:id="rId4"/>
    <p:sldId id="719" r:id="rId5"/>
    <p:sldId id="723" r:id="rId6"/>
    <p:sldId id="714" r:id="rId7"/>
    <p:sldId id="724" r:id="rId8"/>
    <p:sldId id="725" r:id="rId9"/>
    <p:sldId id="701" r:id="rId10"/>
    <p:sldId id="560" r:id="rId11"/>
    <p:sldId id="721" r:id="rId12"/>
    <p:sldId id="562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71" autoAdjust="0"/>
    <p:restoredTop sz="93446" autoAdjust="0"/>
  </p:normalViewPr>
  <p:slideViewPr>
    <p:cSldViewPr>
      <p:cViewPr>
        <p:scale>
          <a:sx n="62" d="100"/>
          <a:sy n="62" d="100"/>
        </p:scale>
        <p:origin x="-130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80F5A7-B03C-494F-B4E8-B4370049D018}" type="datetimeFigureOut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C6110B-2ADA-487B-961B-EE6D81E5F04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C6110B-2ADA-487B-961B-EE6D81E5F04E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C6110B-2ADA-487B-961B-EE6D81E5F04E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1440-4E4C-4CC2-8BDB-6487C59D5966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1469-1168-4021-8B7D-03C166C80E6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BE94-840F-49D9-9432-56C285CF6CB8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1ED6-7C97-48A4-A92A-4F191EECB7F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B194-ACB8-49D4-A7F6-ACFB2E45C7D2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EBA1-3589-495F-996F-80CC5C23C8F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5730-0A85-4F3D-A155-5553AAD14A14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BE67-8297-49FE-9214-6C2EDA2C6BC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BFFA-386C-4F6D-B4CF-A974CA67838D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DF09-371C-4BE0-A1F2-3A7204EDF3D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2F96-B6CD-4266-B69C-B8F04FCE4801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271A-F551-44AB-988D-617C99FE2B8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55CA-E879-4649-87D5-95D4755F327E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D931-A802-4F4B-BA7F-06DCADFBDFD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E4CA-061F-4A79-8AF9-89941F5F0904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E0602-4260-4C26-A257-BD8A83A0034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E0E-6BC6-4DB5-821A-C175547F870A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E5F3-1CE9-4661-ACA1-2FC61E028DF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65D2-7C8D-4830-BD86-8484A1E80DA5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BC44-7B85-4DC8-AA50-3903C05A61A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4642-0972-456D-9F16-547FE9009D01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0C77-AC16-41CB-BBF4-EED2FEB6060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8D6A40-FA6A-47DA-BA4E-51D54F78DB9C}" type="datetime1">
              <a:rPr lang="el-GR"/>
              <a:pPr>
                <a:defRPr/>
              </a:pPr>
              <a:t>18/1/2017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939012-C6AF-4B3B-ACF1-D7970368B33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48" r:id="rId5"/>
    <p:sldLayoutId id="2147483749" r:id="rId6"/>
    <p:sldLayoutId id="2147483753" r:id="rId7"/>
    <p:sldLayoutId id="2147483754" r:id="rId8"/>
    <p:sldLayoutId id="2147483755" r:id="rId9"/>
    <p:sldLayoutId id="2147483750" r:id="rId10"/>
    <p:sldLayoutId id="2147483756" r:id="rId11"/>
  </p:sldLayoutIdLst>
  <p:transition spd="slow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153400" cy="297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400" b="1" i="1" dirty="0" smtClean="0"/>
              <a:t>3</a:t>
            </a:r>
            <a:r>
              <a:rPr lang="el-GR" sz="3400" b="1" i="1" baseline="30000" dirty="0" smtClean="0"/>
              <a:t>η</a:t>
            </a:r>
            <a:r>
              <a:rPr lang="el-GR" sz="3400" b="1" i="1" dirty="0" smtClean="0"/>
              <a:t> ενότητα    Κλασικά χρόνια</a:t>
            </a:r>
            <a:br>
              <a:rPr lang="el-GR" sz="3400" b="1" i="1" dirty="0" smtClean="0"/>
            </a:br>
            <a:r>
              <a:rPr lang="el-GR" sz="3400" b="1" i="1" dirty="0" smtClean="0"/>
              <a:t> 5</a:t>
            </a:r>
            <a:r>
              <a:rPr lang="el-GR" sz="3400" b="1" i="1" baseline="30000" dirty="0" smtClean="0"/>
              <a:t>ος</a:t>
            </a:r>
            <a:r>
              <a:rPr lang="el-GR" sz="3400" b="1" i="1" dirty="0" smtClean="0"/>
              <a:t> – 4</a:t>
            </a:r>
            <a:r>
              <a:rPr lang="el-GR" sz="3400" b="1" i="1" baseline="30000" dirty="0" smtClean="0"/>
              <a:t>ος</a:t>
            </a:r>
            <a:r>
              <a:rPr lang="el-GR" sz="3400" b="1" i="1" dirty="0" smtClean="0"/>
              <a:t> αιώνας </a:t>
            </a:r>
            <a:r>
              <a:rPr lang="el-GR" sz="3400" b="1" i="1" dirty="0" err="1" smtClean="0"/>
              <a:t>π.Χ.</a:t>
            </a:r>
            <a:r>
              <a:rPr lang="el-GR" sz="3400" b="1" i="1" dirty="0" smtClean="0"/>
              <a:t>   </a:t>
            </a:r>
            <a:r>
              <a:rPr lang="en-US" sz="3400" b="1" i="1" dirty="0" smtClean="0"/>
              <a:t>2</a:t>
            </a:r>
            <a:r>
              <a:rPr lang="el-GR" sz="3400" b="1" i="1" dirty="0" smtClean="0"/>
              <a:t>. Ο «χρυσός αιώνας»</a:t>
            </a:r>
            <a:r>
              <a:rPr lang="el-GR" sz="3600" b="1" i="1" dirty="0" smtClean="0"/>
              <a:t/>
            </a:r>
            <a:br>
              <a:rPr lang="el-GR" sz="3600" b="1" i="1" dirty="0" smtClean="0"/>
            </a:br>
            <a:r>
              <a:rPr lang="el-GR" sz="3600" b="1" i="1" dirty="0" smtClean="0"/>
              <a:t/>
            </a:r>
            <a:br>
              <a:rPr lang="el-GR" sz="3600" b="1" i="1" dirty="0" smtClean="0"/>
            </a:br>
            <a:r>
              <a:rPr lang="el-GR" sz="3400" b="1" i="1" dirty="0" smtClean="0"/>
              <a:t>21</a:t>
            </a:r>
            <a:r>
              <a:rPr lang="el-GR" sz="3400" b="1" i="1" baseline="30000" dirty="0" smtClean="0"/>
              <a:t>ο</a:t>
            </a:r>
            <a:r>
              <a:rPr lang="el-GR" sz="3400" b="1" i="1" dirty="0" smtClean="0"/>
              <a:t> </a:t>
            </a:r>
            <a:r>
              <a:rPr lang="el-GR" sz="3400" b="1" i="1" dirty="0" smtClean="0"/>
              <a:t>κεφάλαιο  </a:t>
            </a:r>
            <a:br>
              <a:rPr lang="el-GR" sz="3400" b="1" i="1" dirty="0" smtClean="0"/>
            </a:br>
            <a:r>
              <a:rPr lang="el-GR" sz="3400" b="1" i="1" dirty="0" smtClean="0"/>
              <a:t>Το πολίτευμα και η κοινωνία της</a:t>
            </a:r>
            <a:r>
              <a:rPr lang="en-US" sz="3400" b="1" i="1" dirty="0" smtClean="0"/>
              <a:t> </a:t>
            </a:r>
            <a:r>
              <a:rPr lang="el-GR" sz="3400" b="1" i="1" dirty="0" smtClean="0"/>
              <a:t>Αθήνας  </a:t>
            </a:r>
            <a:br>
              <a:rPr lang="el-GR" sz="3400" b="1" i="1" dirty="0" smtClean="0"/>
            </a:br>
            <a:r>
              <a:rPr lang="el-GR" sz="3400" b="1" i="1" dirty="0" smtClean="0"/>
              <a:t>στα χρόνια του Περικλή</a:t>
            </a:r>
            <a:endParaRPr lang="el-GR" sz="3400" dirty="0" smtClean="0"/>
          </a:p>
        </p:txBody>
      </p:sp>
      <p:sp>
        <p:nvSpPr>
          <p:cNvPr id="819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B4A8F0-D787-4EDB-9A46-15FB9447A1ED}" type="slidenum">
              <a:rPr lang="el-GR" smtClean="0">
                <a:solidFill>
                  <a:srgbClr val="898989"/>
                </a:solidFill>
              </a:rPr>
              <a:pPr/>
              <a:t>1</a:t>
            </a:fld>
            <a:endParaRPr lang="el-GR" dirty="0" smtClean="0">
              <a:solidFill>
                <a:srgbClr val="898989"/>
              </a:solidFill>
            </a:endParaRPr>
          </a:p>
        </p:txBody>
      </p:sp>
      <p:pic>
        <p:nvPicPr>
          <p:cNvPr id="8197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29600" y="4495800"/>
            <a:ext cx="6794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Τίτλος 1"/>
          <p:cNvSpPr txBox="1">
            <a:spLocks/>
          </p:cNvSpPr>
          <p:nvPr/>
        </p:nvSpPr>
        <p:spPr bwMode="auto">
          <a:xfrm>
            <a:off x="2057400" y="381000"/>
            <a:ext cx="50292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 fontScale="92500" lnSpcReduction="10000"/>
          </a:bodyPr>
          <a:lstStyle/>
          <a:p>
            <a:pPr algn="ctr">
              <a:defRPr/>
            </a:pPr>
            <a:r>
              <a:rPr lang="el-GR" sz="3600" b="1" i="1" dirty="0">
                <a:solidFill>
                  <a:srgbClr val="FFFFFF"/>
                </a:solidFill>
                <a:latin typeface="+mj-lt"/>
                <a:cs typeface="+mj-cs"/>
              </a:rPr>
              <a:t>Δ΄ Δημοτικού, Ιστορία</a:t>
            </a:r>
            <a:endParaRPr lang="el-GR" sz="3600" dirty="0">
              <a:solidFill>
                <a:srgbClr val="FFFFFF"/>
              </a:solidFill>
              <a:latin typeface="+mj-lt"/>
              <a:cs typeface="+mj-cs"/>
            </a:endParaRPr>
          </a:p>
        </p:txBody>
      </p:sp>
      <p:sp>
        <p:nvSpPr>
          <p:cNvPr id="7" name="Υπότιτλος 2"/>
          <p:cNvSpPr txBox="1">
            <a:spLocks/>
          </p:cNvSpPr>
          <p:nvPr/>
        </p:nvSpPr>
        <p:spPr bwMode="auto">
          <a:xfrm>
            <a:off x="381000" y="3886200"/>
            <a:ext cx="6400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l-G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Όνομα δασκάλου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l-G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Σχολείο</a:t>
            </a: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2743200" y="5029200"/>
            <a:ext cx="6096000" cy="1066800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2"/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i="1" dirty="0" smtClean="0">
                <a:solidFill>
                  <a:schemeClr val="tx2"/>
                </a:solidFill>
              </a:rPr>
              <a:t>Ο </a:t>
            </a:r>
            <a:r>
              <a:rPr lang="el-GR" sz="2400" b="1" i="1" dirty="0" smtClean="0">
                <a:solidFill>
                  <a:srgbClr val="FF0000"/>
                </a:solidFill>
              </a:rPr>
              <a:t>Περικλής</a:t>
            </a:r>
            <a:r>
              <a:rPr lang="el-GR" sz="2400" b="1" i="1" dirty="0" smtClean="0">
                <a:solidFill>
                  <a:schemeClr val="tx2"/>
                </a:solidFill>
              </a:rPr>
              <a:t> δεν παρασυρόταν από τον λαό, αλλά τον </a:t>
            </a:r>
            <a:r>
              <a:rPr lang="el-GR" sz="2400" b="1" i="1" dirty="0" smtClean="0">
                <a:solidFill>
                  <a:srgbClr val="FF0000"/>
                </a:solidFill>
              </a:rPr>
              <a:t>καθοδηγούσε</a:t>
            </a:r>
            <a:r>
              <a:rPr lang="el-GR" sz="2400" b="1" i="1" dirty="0" smtClean="0">
                <a:solidFill>
                  <a:schemeClr val="tx2"/>
                </a:solidFill>
              </a:rPr>
              <a:t>. </a:t>
            </a:r>
            <a:endParaRPr lang="el-GR" sz="2400" i="1" dirty="0" smtClean="0">
              <a:solidFill>
                <a:schemeClr val="tx2"/>
              </a:solidFill>
            </a:endParaRPr>
          </a:p>
          <a:p>
            <a:pPr algn="ctr"/>
            <a:r>
              <a:rPr lang="el-GR" sz="2000" b="1" i="1" dirty="0" smtClean="0">
                <a:solidFill>
                  <a:schemeClr val="tx2"/>
                </a:solidFill>
              </a:rPr>
              <a:t>(</a:t>
            </a:r>
            <a:r>
              <a:rPr lang="el-GR" sz="2000" b="1" i="1" dirty="0" smtClean="0">
                <a:solidFill>
                  <a:srgbClr val="FF0000"/>
                </a:solidFill>
              </a:rPr>
              <a:t>Θουκυδίδης</a:t>
            </a:r>
            <a:r>
              <a:rPr lang="el-GR" sz="2000" b="1" i="1" dirty="0" smtClean="0">
                <a:solidFill>
                  <a:schemeClr val="tx2"/>
                </a:solidFill>
              </a:rPr>
              <a:t>, Ιστορία, Β΄, 65, 8 – 10)</a:t>
            </a:r>
            <a:endParaRPr lang="el-GR" sz="2000" b="1" i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83D4-B3DD-4DA0-B663-ED56CD2032F0}" type="slidenum">
              <a:rPr lang="el-GR" smtClean="0">
                <a:solidFill>
                  <a:srgbClr val="898989"/>
                </a:solidFill>
              </a:rPr>
              <a:pPr/>
              <a:t>10</a:t>
            </a:fld>
            <a:endParaRPr lang="el-GR" dirty="0" smtClean="0">
              <a:solidFill>
                <a:srgbClr val="898989"/>
              </a:solidFill>
            </a:endParaRPr>
          </a:p>
        </p:txBody>
      </p:sp>
      <p:pic>
        <p:nvPicPr>
          <p:cNvPr id="2969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1752600" y="381000"/>
            <a:ext cx="5638800" cy="584775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ανακεφαλαίωση ενότητας 1/2</a:t>
            </a:r>
            <a:endParaRPr lang="el-G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4800" y="1143000"/>
            <a:ext cx="8153400" cy="147732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ποιο λόγο ο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Περικλής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αποφάσισε να δίνεται ένα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χρηματικό ποσό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σε όσους ασχολούνται με την πολιτική; 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04800" y="2819400"/>
            <a:ext cx="50292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να έχουν όλοι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κίνητρο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της συμμετοχής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l-GR" sz="3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28600" y="4191000"/>
            <a:ext cx="85344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Πού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λαμβάνονταν οι αποφάσεις οι σχετικές με τη διαχείριση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των κοινών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της πόλης;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28600" y="5486400"/>
            <a:ext cx="6248400" cy="55399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Στην Εκκλησία του Δήμου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83D4-B3DD-4DA0-B663-ED56CD2032F0}" type="slidenum">
              <a:rPr lang="el-GR" smtClean="0">
                <a:solidFill>
                  <a:srgbClr val="898989"/>
                </a:solidFill>
              </a:rPr>
              <a:pPr/>
              <a:t>11</a:t>
            </a:fld>
            <a:endParaRPr lang="el-GR" dirty="0" smtClean="0">
              <a:solidFill>
                <a:srgbClr val="898989"/>
              </a:solidFill>
            </a:endParaRPr>
          </a:p>
        </p:txBody>
      </p:sp>
      <p:pic>
        <p:nvPicPr>
          <p:cNvPr id="2969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3200400" y="381000"/>
            <a:ext cx="5562600" cy="584775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ανακεφαλαίωση ενότητας 2/2</a:t>
            </a:r>
            <a:endParaRPr lang="el-G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4800" y="1219200"/>
            <a:ext cx="76962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Ποια ήταν η βασική </a:t>
            </a:r>
            <a:r>
              <a:rPr lang="el-GR" sz="3000" b="1" i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</a:t>
            </a:r>
            <a:r>
              <a:rPr lang="el-GR" sz="3000" b="1" i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ροϋπόθεση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να θεωρηθεί κάποιος </a:t>
            </a:r>
            <a:r>
              <a:rPr lang="el-GR" sz="3000" b="1" i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Αθηναίος πολίτης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04800" y="2438400"/>
            <a:ext cx="58674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Να κατάγονται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και οι </a:t>
            </a:r>
            <a:r>
              <a:rPr lang="el-GR" sz="3000" b="1" i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γονείς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του από την Αθήνα.</a:t>
            </a:r>
            <a:endParaRPr lang="el-GR" sz="3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04800" y="3733800"/>
            <a:ext cx="6248400" cy="240065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n-US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Πώς λεγόταν ο </a:t>
            </a:r>
            <a:r>
              <a:rPr lang="el-GR" sz="3000" b="1" i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φόρος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που κατέβαλλαν οι </a:t>
            </a:r>
            <a:r>
              <a:rPr lang="el-GR" sz="3000" b="1" i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μέτοικοι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να έχουν το δικαίωμα να μένουν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και να δραστηριοποιούνται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επαγγελματικά στην Αθήνα;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858000" y="4495800"/>
            <a:ext cx="20574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μετοίκιο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35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85113" y="333375"/>
            <a:ext cx="7905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2895600"/>
            <a:ext cx="6677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762000" y="1066800"/>
            <a:ext cx="7924800" cy="30469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Στο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</a:t>
            </a:r>
            <a:r>
              <a:rPr lang="el-GR" sz="3200" b="1" i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κεφάλαιο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συζητούμε για το πολίτευμα της Αθήνας στα 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κλασικά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χρόνια και για τις διάφορες 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κατηγορίες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στις οποίες ανήκαν οι κάτοικοι της πόλης. </a:t>
            </a:r>
            <a:endParaRPr lang="el-G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3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304800" y="381000"/>
            <a:ext cx="8534400" cy="3785652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Εκείνη την εποχή ξεχώρισε με την παρουσία του ο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Περικλής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Ο Περικλής, για να πείσει τους συμπολίτες του να ασχοληθούν με την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πολιτική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αποφάσισε να τους δίνεται ένα χρηματικό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ποσό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el-G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- Εικόνα" descr="pericles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flipH="1">
            <a:off x="6019800" y="3733800"/>
            <a:ext cx="2500745" cy="28956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4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81000" y="381000"/>
            <a:ext cx="8458200" cy="3785652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Στην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Εκκλησία του Δήμου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λαμβάνονταν οι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αποφάσεις από τους ελεύθερους πολίτες,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τα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στρατιωτικά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ζητήματα 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αποφάσιζαν οι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 στρατηγοί 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 θητεία των οποίων ήταν ετήσια.</a:t>
            </a:r>
            <a:endParaRPr lang="el-G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4 - Εικόνα" descr="1abc6a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081146" y="4343400"/>
            <a:ext cx="1617819" cy="22098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5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04800" y="381000"/>
            <a:ext cx="8458200" cy="3785652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κάτοικοι της Αθήνας διακρίνονταν σε τρεις κατηγορίες: </a:t>
            </a:r>
          </a:p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Αθηναίοι πολίτες, </a:t>
            </a:r>
          </a:p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β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μέτοικοι και </a:t>
            </a:r>
          </a:p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δούλοι. </a:t>
            </a:r>
            <a:endParaRPr lang="el-G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7 - Εικόνα" descr="P81204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257800" y="1981200"/>
            <a:ext cx="3275553" cy="46482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6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04800" y="381000"/>
            <a:ext cx="8382000" cy="3785652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Αθηναίοι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πολίτες κατάγονταν και από τους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γονείς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από την Αθήνα. </a:t>
            </a:r>
          </a:p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Αυτό αποφασίστηκε το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451 </a:t>
            </a:r>
            <a:r>
              <a:rPr lang="el-GR" sz="3200" b="1" i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π.Χ.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σύμφωνα με έναν νόμο που καθιερώθηκε από τον ίδιο τον Περικλή.</a:t>
            </a:r>
            <a:endParaRPr lang="el-G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4 - Εικόνα" descr="P817351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8200" y="3715150"/>
            <a:ext cx="3886200" cy="290785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7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04800" y="304800"/>
            <a:ext cx="8534400" cy="3046988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Οι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μέτοικοι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ήταν ξένοι που έμεναν μόνιμα στην Αθήνα και ασχολούνταν με το εμπόριο. Για την εκεί διαμονή τους πλήρωναν ένα φόρο, το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μετοίκιον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(12 δραχμές). Ορισμένες φορές, </a:t>
            </a:r>
            <a:r>
              <a:rPr lang="el-GR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μάλι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</a:p>
        </p:txBody>
      </p:sp>
      <p:pic>
        <p:nvPicPr>
          <p:cNvPr id="7" name="6 - Εικόνα" descr="Κunsthistorisches Museum (27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48400" y="3429000"/>
            <a:ext cx="2413355" cy="3225325"/>
          </a:xfrm>
          <a:prstGeom prst="rect">
            <a:avLst/>
          </a:prstGeom>
        </p:spPr>
      </p:pic>
      <p:sp>
        <p:nvSpPr>
          <p:cNvPr id="8" name="7 - Ορθογώνιο"/>
          <p:cNvSpPr/>
          <p:nvPr/>
        </p:nvSpPr>
        <p:spPr>
          <a:xfrm>
            <a:off x="304800" y="3200400"/>
            <a:ext cx="5562600" cy="1569660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στα, υπηρετούσαν στον στρατό και στον στόλο.   </a:t>
            </a: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304800" y="304800"/>
            <a:ext cx="0" cy="44958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8839200" y="304800"/>
            <a:ext cx="0" cy="3048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304800" y="304800"/>
            <a:ext cx="8534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304800" y="4800600"/>
            <a:ext cx="304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3352800" y="4114800"/>
            <a:ext cx="2667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6019800" y="3352800"/>
            <a:ext cx="2819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>
            <a:off x="3352800" y="4114800"/>
            <a:ext cx="0" cy="6858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6019800" y="3352800"/>
            <a:ext cx="0" cy="762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8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04800" y="381000"/>
            <a:ext cx="8534400" cy="3554819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δούλοι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είχαν αναλάβει τις δύσκολες δουλειές. Η ζωή τους ήταν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εξαιρετικά σκληρή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και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απαιτητική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Ωστόσο, αν ένας δούλος είχε κάποιο παράπονο από τον αφέντη του μπορούσε να ζητήσει να πουληθεί σε άλλον. Πολλοί από αυτούς</a:t>
            </a:r>
          </a:p>
        </p:txBody>
      </p:sp>
      <p:pic>
        <p:nvPicPr>
          <p:cNvPr id="8" name="7 - Εικόνα" descr="P812043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886200" y="4191000"/>
            <a:ext cx="4999510" cy="2375725"/>
          </a:xfrm>
          <a:prstGeom prst="rect">
            <a:avLst/>
          </a:prstGeom>
        </p:spPr>
      </p:pic>
      <p:sp>
        <p:nvSpPr>
          <p:cNvPr id="11" name="10 - Ορθογώνιο"/>
          <p:cNvSpPr/>
          <p:nvPr/>
        </p:nvSpPr>
        <p:spPr>
          <a:xfrm>
            <a:off x="304800" y="3886200"/>
            <a:ext cx="3352800" cy="2862322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εργάζονταν ως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αστυνομικοί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λογιστές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και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παιδαγωγοί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  </a:t>
            </a: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04800" y="381000"/>
            <a:ext cx="0" cy="62484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304800" y="6629400"/>
            <a:ext cx="3429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3733800" y="3962400"/>
            <a:ext cx="0" cy="2667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8839200" y="381000"/>
            <a:ext cx="0" cy="35814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04800" y="381000"/>
            <a:ext cx="8610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>
            <a:off x="3733800" y="3962400"/>
            <a:ext cx="5105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9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5257800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σχεδιαγραμματική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απόδοση </a:t>
            </a:r>
            <a:endParaRPr lang="el-G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του μαθήματος</a:t>
            </a: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524000"/>
            <a:ext cx="7162800" cy="227754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  <a:effectLst/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Αθήνα</a:t>
            </a:r>
            <a:endParaRPr lang="el-GR" sz="3000" b="1" i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</a:t>
            </a:r>
            <a:r>
              <a:rPr lang="el-GR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πολίτες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ενθαρρύνονταν να συμμετάσχουν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στην </a:t>
            </a:r>
            <a:r>
              <a:rPr lang="el-GR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πολιτική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Οι αποφάσεις λαμβάνονταν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στην </a:t>
            </a: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Εκκλησία του Δήμου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ενώ για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τα στρατιωτικά αποφάσιζαν οι </a:t>
            </a: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 στρατηγοί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el-GR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28600" y="3886200"/>
            <a:ext cx="8305800" cy="227754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  <a:effectLst/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ατηγορίες κατοίκων της Αθήνας</a:t>
            </a:r>
            <a:endParaRPr lang="el-GR" sz="3000" b="1" i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l-GR" sz="2800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Αθηναίοι πολίτες (και από τους 2 γονείς κατάγονταν από την Αθήνα)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l-GR" sz="2800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β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μέτοικοι (ξένοι, πλήρωναν το μετοίκιο)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l-GR" sz="2800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δούλοι (πολύ δύσκολη και σκληρή η ζωή τους)</a:t>
            </a:r>
            <a:endParaRPr lang="el-GR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1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FFB30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15227</TotalTime>
  <Words>313</Words>
  <Application>Microsoft Office PowerPoint</Application>
  <PresentationFormat>Προβολή στην οθόνη (4:3)</PresentationFormat>
  <Paragraphs>65</Paragraphs>
  <Slides>12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Κυματομορφή</vt:lpstr>
      <vt:lpstr>3η ενότητα    Κλασικά χρόνια  5ος – 4ος αιώνας π.Χ.   2. Ο «χρυσός αιώνας»  21ο κεφάλαιο   Το πολίτευμα και η κοινωνία της Αθήνας   στα χρόνια του Περικλή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Χρήστος Μερεντίτης</cp:lastModifiedBy>
  <cp:revision>553</cp:revision>
  <dcterms:created xsi:type="dcterms:W3CDTF">2015-06-06T08:58:39Z</dcterms:created>
  <dcterms:modified xsi:type="dcterms:W3CDTF">2017-01-18T20:22:51Z</dcterms:modified>
</cp:coreProperties>
</file>