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4" r:id="rId3"/>
    <p:sldId id="260" r:id="rId4"/>
    <p:sldId id="263" r:id="rId5"/>
    <p:sldId id="262" r:id="rId6"/>
    <p:sldId id="261" r:id="rId7"/>
    <p:sldId id="265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89E2-86B1-4628-817A-A8BEB06CCE61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4BBA-84B6-4D30-B80C-8E49B7EE815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34AD-D887-4E6C-969C-916EBADE97A2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ACCC7-8AF6-4348-A9FE-8FD65699FE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ADF3-D25C-49FD-8037-47E533ECC5FA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84E3-4FD2-49FF-B9BA-72DE06E902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58184-FDAC-48D3-8813-A4D3F9BEE226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78D5F-FAA0-45F5-AF4A-134C3D72E23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4AA3-F2F5-44E1-88A4-04D67A9E98AF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1AF5-A245-4EAB-808C-12D03D3379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53962-011E-42E2-B7C5-7850E2180F27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41185-E3D4-4D00-9859-7A5493EBE56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F511-9792-42D4-892A-B8B873E0CB28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0AB81-523C-483E-A443-943D6A830EA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B907-4122-4F28-8F80-8E220E8E675A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600-2B8B-4B1E-88AC-9B39A950C5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4AB3C-3624-4A4A-84CC-8D2A2D6FF093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B45D-FA43-4376-8F9F-3141A02EB4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9CEF-4AB0-4439-8877-0120750A041A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83D1-8DD1-4DC4-A0EC-40D8D91CFD9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CA8C9-E0A9-4706-B3F8-D4CB989F3684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8D69-97A6-4463-94A1-11562B26BD5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123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512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C0C4AC1F-02C5-4A72-9861-2D07C723A9C9}" type="datetimeFigureOut">
              <a:rPr lang="el-GR"/>
              <a:pPr>
                <a:defRPr/>
              </a:pPr>
              <a:t>3/8/2018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DF5F366A-AEBC-4ECF-A5E7-92B4E919CA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1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5" r:id="rId2"/>
    <p:sldLayoutId id="2147483871" r:id="rId3"/>
    <p:sldLayoutId id="2147483866" r:id="rId4"/>
    <p:sldLayoutId id="2147483867" r:id="rId5"/>
    <p:sldLayoutId id="2147483868" r:id="rId6"/>
    <p:sldLayoutId id="2147483872" r:id="rId7"/>
    <p:sldLayoutId id="2147483873" r:id="rId8"/>
    <p:sldLayoutId id="2147483874" r:id="rId9"/>
    <p:sldLayoutId id="2147483869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ΜΑΘΗΜΑΤΙΚΑ</a:t>
            </a:r>
            <a:br>
              <a:rPr lang="el-GR" dirty="0" smtClean="0">
                <a:ea typeface="ＭＳ Ｐゴシック" pitchFamily="34" charset="-128"/>
              </a:rPr>
            </a:br>
            <a:r>
              <a:rPr lang="el-GR" dirty="0" smtClean="0">
                <a:ea typeface="ＭＳ Ｐゴシック" pitchFamily="34" charset="-128"/>
              </a:rPr>
              <a:t>Κεφάλαιο </a:t>
            </a:r>
            <a:r>
              <a:rPr lang="el-GR" dirty="0" smtClean="0">
                <a:ea typeface="ＭＳ Ｐゴシック" pitchFamily="34" charset="-128"/>
              </a:rPr>
              <a:t>21ο   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12291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dirty="0" smtClean="0">
                <a:ea typeface="ＭＳ Ｐゴシック" pitchFamily="34" charset="-128"/>
              </a:rPr>
              <a:t>Αναγωγή στην κλασματική μονάδα</a:t>
            </a:r>
            <a:r>
              <a:rPr lang="el-GR" dirty="0" smtClean="0">
                <a:ea typeface="ＭＳ Ｐゴシック" pitchFamily="34" charset="-128"/>
              </a:rPr>
              <a:t>.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Μαθηματικά - </a:t>
            </a:r>
            <a:r>
              <a:rPr lang="el-GR" dirty="0" smtClean="0"/>
              <a:t>Ε' </a:t>
            </a:r>
            <a:r>
              <a:rPr lang="el-GR" dirty="0"/>
              <a:t>Δημοτικού</a:t>
            </a:r>
          </a:p>
        </p:txBody>
      </p:sp>
      <p:pic>
        <p:nvPicPr>
          <p:cNvPr id="12293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437063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871538" y="2276872"/>
            <a:ext cx="7408862" cy="3849291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Χρησιμοποιούμε την μέθοδο της αναγωγής στην κλασματική μονάδα, όταν</a:t>
            </a:r>
            <a:r>
              <a:rPr lang="el-GR" b="1" dirty="0" smtClean="0"/>
              <a:t>:</a:t>
            </a:r>
            <a:endParaRPr lang="el-GR" b="1" dirty="0" smtClean="0"/>
          </a:p>
          <a:p>
            <a:pPr algn="just"/>
            <a:r>
              <a:rPr lang="el-GR" dirty="0" smtClean="0"/>
              <a:t>Γνωρίζουμε το όλο και θέλουμε να βρούμε ένα κλασματικό του μέρος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Γνωρίζουμε ένα κλασματικό μέρος του όλου και θέλουμε να βρούμε το όλο ή ένα άλλο κλασματικό μέρος του όλου.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 smtClean="0">
              <a:ea typeface="ＭＳ Ｐゴシック" pitchFamily="34" charset="-128"/>
            </a:endParaRPr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s://encrypted-tbn1.gstatic.com/images?q=tbn:ANd9GcSiOVtq4enf4SkbkQ57U191joPXINEdjp94gC68k2VcVu8pa1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157192"/>
            <a:ext cx="1143000" cy="1095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79191E-6 C -0.03073 0.00578 -0.0592 0.0155 -0.09011 0.01966 C -0.1408 0.03792 -0.18906 0.01781 -0.23767 0.00209 C -0.24479 -0.00023 -0.25156 -0.00531 -0.25886 -0.0067 C -0.27031 -0.00901 -0.28195 -0.00809 -0.2934 -0.00878 C -0.29549 -0.00924 -0.31823 -0.01364 -0.32118 -0.01757 C -0.32952 -0.02867 -0.34254 -0.05456 -0.34254 -0.05456 C -0.34149 -0.07283 -0.3434 -0.09179 -0.33924 -0.10913 C -0.33472 -0.12809 -0.29149 -0.13803 -0.28524 -0.13988 C -0.26823 -0.13757 -0.25122 -0.13687 -0.23438 -0.13317 C -0.22083 -0.13017 -0.20833 -0.12231 -0.19497 -0.11791 C -0.18629 -0.11213 -0.17761 -0.10589 -0.16875 -0.10057 C -0.15903 -0.09502 -0.14809 -0.09294 -0.13924 -0.08531 C -0.11511 -0.06427 -0.0934 -0.03861 -0.07049 -0.01526 C -0.04774 0.0081 -0.0184 0.03145 -0.00156 0.06336 C 0.00399 0.07399 0.01163 0.09226 0.01805 0.10474 C 0.06302 0.09133 -0.00434 0.11376 0.05087 0.08509 C 0.05712 0.08185 0.06406 0.08209 0.07066 0.0807 C 0.13125 0.04162 0.10521 0.0518 0.14601 0.03931 C 0.19548 0.00648 0.12639 0.04972 0.18212 0.02405 C 0.1901 0.02035 0.19687 0.01249 0.20503 0.00879 C 0.20833 0.0074 0.21146 0.00578 0.21476 0.0044 C 0.23941 -0.02843 0.22795 -0.01618 0.24757 -0.03491 C 0.25382 -0.04092 0.26302 -0.03791 0.27066 -0.0393 C 0.30729 -0.0282 0.33125 -0.02682 0.37222 -0.02404 C 0.37257 -0.02404 0.39305 -0.02751 0.39514 -0.02843 C 0.42257 -0.03953 0.39097 -0.03167 0.41805 -0.03722 C 0.42361 -0.04231 0.42882 -0.04763 0.43455 -0.05248 C 0.44097 -0.0578 0.45417 -0.06774 0.45417 -0.06774 C 0.45538 -0.07237 0.45868 -0.07606 0.45903 -0.08092 C 0.46128 -0.123 0.42621 -0.12763 0.4033 -0.13988 C 0.36858 -0.13526 0.33889 -0.12439 0.3066 -0.10705 C 0.28941 -0.08208 0.26267 -0.04832 0.23941 -0.03283 C 0.22187 0.03954 0.15469 0.04717 0.1066 0.05018 C 0.0651 0.05804 0.05868 0.0555 0.01979 0.03931 C 0.01215 0.03191 0.00364 0.02613 -0.00313 0.01735 C -0.01233 0.00555 -0.02778 -0.02196 -0.02778 -0.02196 C -0.02934 -0.03005 -0.0309 -0.03815 -0.03264 -0.04601 C -0.03316 -0.04832 -0.03559 -0.05086 -0.03438 -0.05248 C -0.02743 -0.06173 -0.00886 -0.06543 -1.94444E-6 -0.06982 C 0.01545 -0.06011 0.01042 -0.04971 -1.94444E-6 -0.03491 C -0.01667 -0.01109 -0.02743 0.00162 -0.0507 0.01087 C -0.05677 0.01596 -0.06163 0.02544 -0.06875 0.02613 C -0.08889 0.02775 -0.12344 0.01873 -0.1474 0.01295 C -0.15295 0.01018 -0.15816 0.00648 -0.16389 0.0044 C -0.18455 -0.00323 -0.17031 0.00856 -0.18351 -0.00439 C -0.17118 -0.03745 -0.11511 -0.02358 -0.10156 -0.02404 C -0.08403 -0.02474 -0.06667 -0.02566 -0.04913 -0.02635 C -0.01615 -0.03121 0.01406 -0.03352 0.04757 -0.03491 C 0.03785 -0.04832 0.04132 -0.06289 0.02639 -0.06774 C 0.02118 -0.0541 0.02465 -0.03745 0.02465 -0.02196 " pathEditMode="relative" ptsTypes="ffffffffffffffffffffffffffffffffffffffffffffffffffA">
                                      <p:cBhvr>
                                        <p:cTn id="17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5496" y="3406775"/>
            <a:ext cx="7408862" cy="3451225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Το      των 64 </a:t>
            </a:r>
            <a:r>
              <a:rPr lang="el-GR" b="1" dirty="0" smtClean="0"/>
              <a:t>κόκκαλων </a:t>
            </a:r>
            <a:r>
              <a:rPr lang="el-GR" b="1" dirty="0" smtClean="0"/>
              <a:t>είναι 64 : 4 = 16 </a:t>
            </a:r>
            <a:r>
              <a:rPr lang="el-GR" b="1" dirty="0" smtClean="0"/>
              <a:t>κόκκαλα</a:t>
            </a:r>
            <a:r>
              <a:rPr lang="el-GR" sz="2800" b="1" dirty="0" smtClean="0"/>
              <a:t>.</a:t>
            </a:r>
          </a:p>
          <a:p>
            <a:pPr>
              <a:buNone/>
            </a:pPr>
            <a:endParaRPr lang="el-GR" sz="2800" b="1" dirty="0" smtClean="0"/>
          </a:p>
          <a:p>
            <a:pPr>
              <a:buNone/>
            </a:pP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Το      των 64 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κόκκαλων 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είναι 3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 × 16 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el-GR" b="1" dirty="0" smtClean="0">
                <a:solidFill>
                  <a:schemeClr val="bg2">
                    <a:lumMod val="10000"/>
                  </a:schemeClr>
                </a:solidFill>
              </a:rPr>
              <a:t>48 κόκκαλα</a:t>
            </a:r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l-GR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/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images.clipartpanda.com/dog-clipart-f572a854b5f4f2348cc45d7227b881c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399" y="3573016"/>
            <a:ext cx="2411601" cy="3312368"/>
          </a:xfrm>
          <a:prstGeom prst="rect">
            <a:avLst/>
          </a:prstGeom>
          <a:noFill/>
        </p:spPr>
      </p:pic>
      <p:sp>
        <p:nvSpPr>
          <p:cNvPr id="6" name="5 - Επεξήγηση με στρογγυλεμένο παραλληλόγραμμο"/>
          <p:cNvSpPr/>
          <p:nvPr/>
        </p:nvSpPr>
        <p:spPr>
          <a:xfrm>
            <a:off x="4283968" y="1268760"/>
            <a:ext cx="3456384" cy="1872208"/>
          </a:xfrm>
          <a:prstGeom prst="wedgeRoundRectCallout">
            <a:avLst>
              <a:gd name="adj1" fmla="val 15597"/>
              <a:gd name="adj2" fmla="val 8171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Μάζεψα 64 κόκκαλα και θα </a:t>
            </a:r>
            <a:r>
              <a:rPr lang="el-GR" sz="2400" b="1" dirty="0" smtClean="0"/>
              <a:t>δώσω</a:t>
            </a:r>
            <a:r>
              <a:rPr lang="el-GR" sz="2400" b="1" dirty="0" smtClean="0"/>
              <a:t>  </a:t>
            </a:r>
            <a:r>
              <a:rPr lang="el-GR" sz="2400" b="1" dirty="0" smtClean="0"/>
              <a:t>τα </a:t>
            </a:r>
            <a:r>
              <a:rPr lang="el-GR" sz="2400" b="1" dirty="0" smtClean="0"/>
              <a:t>      στα </a:t>
            </a:r>
            <a:r>
              <a:rPr lang="el-GR" sz="2400" b="1" dirty="0" smtClean="0"/>
              <a:t>αδελφάκια μου. Πόσα κόκκαλα θα </a:t>
            </a:r>
            <a:r>
              <a:rPr lang="el-GR" sz="2400" b="1" dirty="0" smtClean="0"/>
              <a:t>πάρουν όλα μαζί;</a:t>
            </a:r>
            <a:endParaRPr lang="el-GR" sz="2400" b="1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7164288" y="1628800"/>
          <a:ext cx="288032" cy="504056"/>
        </p:xfrm>
        <a:graphic>
          <a:graphicData uri="http://schemas.openxmlformats.org/presentationml/2006/ole">
            <p:oleObj spid="_x0000_s4097" name="Equation" r:id="rId5" imgW="139680" imgH="368280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41710" y="3284984"/>
          <a:ext cx="285874" cy="753668"/>
        </p:xfrm>
        <a:graphic>
          <a:graphicData uri="http://schemas.openxmlformats.org/presentationml/2006/ole">
            <p:oleObj spid="_x0000_s4098" name="Equation" r:id="rId6" imgW="139680" imgH="368280" progId="Equation.DSMT4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69826" y="4331122"/>
          <a:ext cx="285750" cy="754062"/>
        </p:xfrm>
        <a:graphic>
          <a:graphicData uri="http://schemas.openxmlformats.org/presentationml/2006/ole">
            <p:oleObj spid="_x0000_s4099" name="Equation" r:id="rId7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23928" y="2780928"/>
            <a:ext cx="5220072" cy="3451225"/>
          </a:xfrm>
        </p:spPr>
        <p:txBody>
          <a:bodyPr/>
          <a:lstStyle/>
          <a:p>
            <a:pPr algn="ctr">
              <a:buNone/>
            </a:pP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Τα </a:t>
            </a: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αδελφάκια </a:t>
            </a: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θα </a:t>
            </a: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πάρουν </a:t>
            </a: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48 </a:t>
            </a:r>
            <a:r>
              <a:rPr lang="el-GR" sz="4400" b="1" dirty="0" smtClean="0">
                <a:solidFill>
                  <a:schemeClr val="tx2">
                    <a:lumMod val="50000"/>
                  </a:schemeClr>
                </a:solidFill>
              </a:rPr>
              <a:t>κόκκαλα. </a:t>
            </a:r>
            <a:endParaRPr lang="el-GR" sz="4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/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webweaver.nu/clipart/img/nature/dogs/dalmatian-pup-pou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59838">
            <a:off x="279819" y="4336654"/>
            <a:ext cx="2495550" cy="1905000"/>
          </a:xfrm>
          <a:prstGeom prst="rect">
            <a:avLst/>
          </a:prstGeom>
          <a:noFill/>
        </p:spPr>
      </p:pic>
      <p:sp>
        <p:nvSpPr>
          <p:cNvPr id="6" name="5 - Επεξήγηση με στρογγυλεμένο παραλληλόγραμμο"/>
          <p:cNvSpPr/>
          <p:nvPr/>
        </p:nvSpPr>
        <p:spPr>
          <a:xfrm>
            <a:off x="251520" y="1916832"/>
            <a:ext cx="3456384" cy="1872208"/>
          </a:xfrm>
          <a:prstGeom prst="wedgeRoundRectCallout">
            <a:avLst>
              <a:gd name="adj1" fmla="val 15597"/>
              <a:gd name="adj2" fmla="val 8171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Γουφ</a:t>
            </a:r>
            <a:r>
              <a:rPr lang="el-GR" sz="4400" b="1" dirty="0" smtClean="0"/>
              <a:t>! Γουφ!</a:t>
            </a:r>
            <a:endParaRPr lang="el-G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3861048"/>
            <a:ext cx="7408862" cy="2996952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Τα       ενός </a:t>
            </a:r>
            <a:r>
              <a:rPr lang="en-US" sz="2800" b="1" dirty="0" smtClean="0">
                <a:solidFill>
                  <a:schemeClr val="tx1"/>
                </a:solidFill>
              </a:rPr>
              <a:t>hot dog </a:t>
            </a:r>
            <a:r>
              <a:rPr lang="el-GR" sz="2800" b="1" dirty="0" smtClean="0">
                <a:solidFill>
                  <a:schemeClr val="tx1"/>
                </a:solidFill>
              </a:rPr>
              <a:t>κοστίζουν 60 λεπτά.</a:t>
            </a: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Το       </a:t>
            </a:r>
            <a:r>
              <a:rPr lang="el-GR" sz="2800" b="1" dirty="0" smtClean="0">
                <a:solidFill>
                  <a:schemeClr val="tx1"/>
                </a:solidFill>
              </a:rPr>
              <a:t>ενός </a:t>
            </a:r>
            <a:r>
              <a:rPr lang="en-US" sz="2800" b="1" dirty="0" smtClean="0">
                <a:solidFill>
                  <a:schemeClr val="tx1"/>
                </a:solidFill>
              </a:rPr>
              <a:t>hot dog </a:t>
            </a:r>
            <a:r>
              <a:rPr lang="el-GR" sz="2800" b="1" dirty="0" smtClean="0">
                <a:solidFill>
                  <a:schemeClr val="tx1"/>
                </a:solidFill>
              </a:rPr>
              <a:t>κοστίζει 60 : 2 = 30 λ.</a:t>
            </a: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Τα       </a:t>
            </a:r>
            <a:r>
              <a:rPr lang="el-GR" sz="2800" b="1" dirty="0" smtClean="0">
                <a:solidFill>
                  <a:schemeClr val="tx1"/>
                </a:solidFill>
              </a:rPr>
              <a:t>ενός </a:t>
            </a:r>
            <a:r>
              <a:rPr lang="en-US" sz="2800" b="1" dirty="0" smtClean="0">
                <a:solidFill>
                  <a:schemeClr val="tx1"/>
                </a:solidFill>
              </a:rPr>
              <a:t>hot dog </a:t>
            </a:r>
            <a:r>
              <a:rPr lang="el-GR" sz="2800" b="1" dirty="0" smtClean="0">
                <a:solidFill>
                  <a:schemeClr val="tx1"/>
                </a:solidFill>
              </a:rPr>
              <a:t>κοστίζουν 5 × 30 </a:t>
            </a:r>
            <a:r>
              <a:rPr lang="el-GR" sz="2800" b="1" dirty="0" smtClean="0">
                <a:solidFill>
                  <a:schemeClr val="tx1"/>
                </a:solidFill>
              </a:rPr>
              <a:t>= </a:t>
            </a:r>
            <a:r>
              <a:rPr lang="el-GR" sz="2800" b="1" dirty="0" smtClean="0">
                <a:solidFill>
                  <a:schemeClr val="tx1"/>
                </a:solidFill>
              </a:rPr>
              <a:t>150 </a:t>
            </a:r>
            <a:r>
              <a:rPr lang="el-GR" sz="2800" b="1" dirty="0" smtClean="0">
                <a:solidFill>
                  <a:schemeClr val="tx1"/>
                </a:solidFill>
              </a:rPr>
              <a:t>λ.</a:t>
            </a: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/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sr.photos1.fotosearch.com/bthumb/CSP/CSP996/k103285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4581128"/>
            <a:ext cx="2016224" cy="1921344"/>
          </a:xfrm>
          <a:prstGeom prst="rect">
            <a:avLst/>
          </a:prstGeom>
          <a:noFill/>
        </p:spPr>
      </p:pic>
      <p:sp>
        <p:nvSpPr>
          <p:cNvPr id="6" name="5 - Επεξήγηση με στρογγυλεμένο παραλληλόγραμμο"/>
          <p:cNvSpPr/>
          <p:nvPr/>
        </p:nvSpPr>
        <p:spPr>
          <a:xfrm>
            <a:off x="4716016" y="1844824"/>
            <a:ext cx="4392488" cy="2160240"/>
          </a:xfrm>
          <a:prstGeom prst="wedgeRoundRectCallout">
            <a:avLst>
              <a:gd name="adj1" fmla="val 15597"/>
              <a:gd name="adj2" fmla="val 81716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Τα       ενός  </a:t>
            </a:r>
            <a:r>
              <a:rPr lang="en-US" sz="3200" b="1" dirty="0" smtClean="0"/>
              <a:t>hot dog</a:t>
            </a:r>
            <a:r>
              <a:rPr lang="el-GR" sz="3200" b="1" dirty="0" smtClean="0"/>
              <a:t> </a:t>
            </a:r>
            <a:r>
              <a:rPr lang="el-GR" sz="3200" b="1" dirty="0" err="1" smtClean="0"/>
              <a:t>κοστίζ</a:t>
            </a:r>
            <a:r>
              <a:rPr lang="en-US" sz="3200" b="1" dirty="0" smtClean="0"/>
              <a:t>o</a:t>
            </a:r>
            <a:r>
              <a:rPr lang="el-GR" sz="3200" b="1" dirty="0" smtClean="0"/>
              <a:t>υν 60 </a:t>
            </a:r>
            <a:r>
              <a:rPr lang="el-GR" sz="3200" b="1" dirty="0" smtClean="0"/>
              <a:t>λεπτά</a:t>
            </a:r>
            <a:r>
              <a:rPr lang="el-GR" sz="3200" b="1" dirty="0" smtClean="0"/>
              <a:t>. </a:t>
            </a:r>
            <a:r>
              <a:rPr lang="el-GR" sz="3200" b="1" dirty="0" smtClean="0"/>
              <a:t>Πόσο κοστίζει το ένα </a:t>
            </a:r>
            <a:r>
              <a:rPr lang="en-US" sz="3200" b="1" dirty="0" smtClean="0"/>
              <a:t>hot dog</a:t>
            </a:r>
            <a:r>
              <a:rPr lang="el-GR" sz="3200" b="1" dirty="0" smtClean="0"/>
              <a:t>;</a:t>
            </a:r>
            <a:endParaRPr lang="el-GR" sz="3200" b="1" dirty="0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796136" y="1700808"/>
          <a:ext cx="330569" cy="871499"/>
        </p:xfrm>
        <a:graphic>
          <a:graphicData uri="http://schemas.openxmlformats.org/presentationml/2006/ole">
            <p:oleObj spid="_x0000_s2056" name="Equation" r:id="rId5" imgW="139680" imgH="368280" progId="Equation.DSMT4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899592" y="3717032"/>
          <a:ext cx="330200" cy="871537"/>
        </p:xfrm>
        <a:graphic>
          <a:graphicData uri="http://schemas.openxmlformats.org/presentationml/2006/ole">
            <p:oleObj spid="_x0000_s2057" name="Equation" r:id="rId6" imgW="139680" imgH="368280" progId="Equation.DSMT4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827584" y="4789711"/>
          <a:ext cx="330200" cy="871537"/>
        </p:xfrm>
        <a:graphic>
          <a:graphicData uri="http://schemas.openxmlformats.org/presentationml/2006/ole">
            <p:oleObj spid="_x0000_s2058" name="Equation" r:id="rId7" imgW="139680" imgH="368280" progId="Equation.DSMT4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827584" y="5733256"/>
          <a:ext cx="330200" cy="871537"/>
        </p:xfrm>
        <a:graphic>
          <a:graphicData uri="http://schemas.openxmlformats.org/presentationml/2006/ole">
            <p:oleObj spid="_x0000_s2059" name="Equation" r:id="rId8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932040" y="2420888"/>
            <a:ext cx="4248472" cy="4437112"/>
          </a:xfrm>
        </p:spPr>
        <p:txBody>
          <a:bodyPr/>
          <a:lstStyle/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/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photos.gograph.com/thumbs/CSP/CSP992/k141476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-1" y="1982341"/>
            <a:ext cx="4881428" cy="4398987"/>
          </a:xfrm>
          <a:prstGeom prst="rect">
            <a:avLst/>
          </a:prstGeom>
          <a:noFill/>
        </p:spPr>
      </p:pic>
      <p:sp>
        <p:nvSpPr>
          <p:cNvPr id="6" name="5 - Διάγραμμα ροής: Εναλλακτική διεργασία"/>
          <p:cNvSpPr/>
          <p:nvPr/>
        </p:nvSpPr>
        <p:spPr>
          <a:xfrm>
            <a:off x="2411760" y="2348880"/>
            <a:ext cx="2304256" cy="115212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C00000"/>
                </a:solidFill>
              </a:rPr>
              <a:t>Πόσο κοστίζει το ένα </a:t>
            </a:r>
            <a:r>
              <a:rPr lang="en-US" sz="2800" b="1" dirty="0" smtClean="0">
                <a:solidFill>
                  <a:srgbClr val="C00000"/>
                </a:solidFill>
              </a:rPr>
              <a:t>hot dog</a:t>
            </a:r>
            <a:r>
              <a:rPr lang="el-GR" sz="2800" b="1" dirty="0" smtClean="0">
                <a:solidFill>
                  <a:srgbClr val="C00000"/>
                </a:solidFill>
              </a:rPr>
              <a:t>.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4572000" y="3789040"/>
            <a:ext cx="3888432" cy="27363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Ένα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hot dog </a:t>
            </a:r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κοστίζει 150 λεπτά, δηλαδή 1 € και 50 λεπτά.</a:t>
            </a:r>
            <a:endParaRPr lang="el-GR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871538" y="2276872"/>
            <a:ext cx="7408862" cy="3849291"/>
          </a:xfrm>
        </p:spPr>
        <p:txBody>
          <a:bodyPr/>
          <a:lstStyle/>
          <a:p>
            <a:pPr algn="just"/>
            <a:r>
              <a:rPr lang="el-GR" dirty="0" smtClean="0"/>
              <a:t>Η παραπάνω στρατηγική επίλυσης προβλήματος ονομάζεται </a:t>
            </a:r>
            <a:r>
              <a:rPr lang="el-GR" b="1" dirty="0" smtClean="0"/>
              <a:t>μέθοδος αναγωγής στην κλασματική μονάδα</a:t>
            </a:r>
            <a:r>
              <a:rPr lang="el-GR" dirty="0" smtClean="0"/>
              <a:t> γιατί για να υπολογίσουμε το όλο ή ένα κλασματικό μέρος υπολογίζουμε πρώτα την κλασματική μονάδα ενός ποσού και έπειτα με κατάλληλο πολλαπλασιασμό υπολογίζουμε το όλο ή το κλασματικό μέρος.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Αναγωγή στην κλασματική μονάδα.</a:t>
            </a:r>
            <a:endParaRPr lang="el-GR" dirty="0" smtClean="0">
              <a:ea typeface="ＭＳ Ｐゴシック" pitchFamily="34" charset="-128"/>
            </a:endParaRPr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s://encrypted-tbn1.gstatic.com/images?q=tbn:ANd9GcSiOVtq4enf4SkbkQ57U191joPXINEdjp94gC68k2VcVu8pa1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357960"/>
            <a:ext cx="1143000" cy="1095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804 C -0.03073 0.06382 -0.0592 0.07353 -0.09011 0.07769 C -0.1408 0.09596 -0.18907 0.07584 -0.23768 0.06012 C -0.24479 0.05781 -0.25157 0.05272 -0.25886 0.05133 C -0.27032 0.04902 -0.28195 0.04994 -0.29341 0.04925 C -0.29549 0.04879 -0.31823 0.0444 -0.32118 0.04047 C -0.32952 0.02937 -0.34254 0.00347 -0.34254 0.0037 C -0.3415 -0.0148 -0.34341 -0.03375 -0.33924 -0.0511 C -0.33473 -0.07006 -0.2915 -0.08 -0.28525 -0.08185 C -0.26823 -0.07953 -0.25122 -0.07884 -0.23438 -0.07514 C -0.22084 -0.07214 -0.20834 -0.06427 -0.19497 -0.05988 C -0.18629 -0.0541 -0.17761 -0.04786 -0.16875 -0.04254 C -0.15903 -0.03699 -0.14809 -0.03491 -0.13924 -0.02728 C -0.11511 -0.00624 -0.09341 0.01942 -0.07049 0.04278 C -0.04775 0.06613 -0.01841 0.08948 -0.00157 0.12139 C 0.00399 0.13203 0.01163 0.15029 0.01805 0.16278 C 0.06302 0.14937 -0.00434 0.17179 0.05086 0.14312 C 0.05711 0.13989 0.06406 0.14012 0.07066 0.13873 C 0.13125 0.09966 0.10521 0.10983 0.146 0.09734 C 0.19548 0.06451 0.12639 0.10775 0.18211 0.08208 C 0.1901 0.07838 0.19687 0.07052 0.20503 0.06682 C 0.20833 0.06544 0.21146 0.06382 0.21475 0.06243 C 0.23941 0.0296 0.22795 0.04185 0.24757 0.02312 C 0.25382 0.01711 0.26302 0.02012 0.27066 0.01873 C 0.30729 0.02983 0.33125 0.03122 0.37222 0.03399 C 0.37257 0.03399 0.39305 0.03052 0.39514 0.0296 C 0.42257 0.0185 0.39097 0.02636 0.41805 0.02081 C 0.42361 0.01573 0.42882 0.01041 0.43455 0.00555 C 0.44097 0.00023 0.45416 -0.00971 0.45416 -0.00948 C 0.45538 -0.01433 0.45868 -0.01803 0.45902 -0.02289 C 0.46128 -0.06497 0.42621 -0.06959 0.4033 -0.08185 C 0.36857 -0.07722 0.33889 -0.06636 0.30659 -0.04901 C 0.28941 -0.02404 0.26267 0.00971 0.23941 0.0252 C 0.22187 0.09757 0.15468 0.1052 0.10659 0.10821 C 0.0651 0.11607 0.05868 0.11353 0.01979 0.09734 C 0.01215 0.08994 0.00364 0.08416 -0.00313 0.07538 C -0.01233 0.06359 -0.02778 0.03607 -0.02778 0.0363 C -0.02934 0.02798 -0.03091 0.01989 -0.03264 0.01203 C -0.03316 0.00971 -0.03559 0.00717 -0.03438 0.00555 C -0.02743 -0.0037 -0.00886 -0.0074 3.33333E-6 -0.01179 C 0.01545 -0.00208 0.01041 0.00833 3.33333E-6 0.02312 C -0.01667 0.04694 -0.02743 0.05966 -0.0507 0.0689 C -0.05677 0.07399 -0.06164 0.08347 -0.06875 0.08416 C -0.08889 0.08578 -0.12344 0.07677 -0.1474 0.07099 C -0.15295 0.06821 -0.15816 0.06451 -0.16389 0.06243 C -0.18455 0.0548 -0.17032 0.06659 -0.18351 0.05364 C -0.17118 0.02058 -0.11511 0.03445 -0.10157 0.03399 C -0.08403 0.0333 -0.06667 0.03237 -0.04914 0.03168 C -0.01615 0.02682 0.01406 0.02451 0.04757 0.02312 C 0.03784 0.00971 0.04132 -0.00485 0.02639 -0.00971 C 0.02118 0.00393 0.02465 0.02058 0.02465 0.03607 " pathEditMode="relative" rAng="0" ptsTypes="ffffffffffffffffffffffffffffffffffffffffffffffffffA">
                                      <p:cBhvr>
                                        <p:cTn id="9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191</TotalTime>
  <Words>248</Words>
  <Application>Microsoft Office PowerPoint</Application>
  <PresentationFormat>Προβολή στην οθόνη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Waveform</vt:lpstr>
      <vt:lpstr>MathType 4.0 Equation</vt:lpstr>
      <vt:lpstr>ΜΑΘΗΜΑΤΙΚΑ Κεφάλαιο 21ο   </vt:lpstr>
      <vt:lpstr>Αναγωγή στην κλασματική μονάδα.</vt:lpstr>
      <vt:lpstr>Αναγωγή στην κλασματική μονάδα.</vt:lpstr>
      <vt:lpstr>Αναγωγή στην κλασματική μονάδα.</vt:lpstr>
      <vt:lpstr>Αναγωγή στην κλασματική μονάδα.</vt:lpstr>
      <vt:lpstr>Αναγωγή στην κλασματική μονάδα.</vt:lpstr>
      <vt:lpstr>Αναγωγή στην κλασματική μονάδα.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maria priovolou</cp:lastModifiedBy>
  <cp:revision>40</cp:revision>
  <dcterms:created xsi:type="dcterms:W3CDTF">2015-07-10T08:21:16Z</dcterms:created>
  <dcterms:modified xsi:type="dcterms:W3CDTF">2018-08-03T15:39:16Z</dcterms:modified>
</cp:coreProperties>
</file>