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</p:sldIdLst>
  <p:sldSz cx="9144000" cy="6858000" type="screen4x3"/>
  <p:notesSz cx="6877050" cy="9656763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42">
          <p15:clr>
            <a:srgbClr val="A4A3A4"/>
          </p15:clr>
        </p15:guide>
        <p15:guide id="2" pos="216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831" autoAdjust="0"/>
  </p:normalViewPr>
  <p:slideViewPr>
    <p:cSldViewPr>
      <p:cViewPr varScale="1">
        <p:scale>
          <a:sx n="66" d="100"/>
          <a:sy n="66" d="100"/>
        </p:scale>
        <p:origin x="14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08" y="-84"/>
      </p:cViewPr>
      <p:guideLst>
        <p:guide orient="horz" pos="3042"/>
        <p:guide pos="216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DC30B-8687-409C-B58A-530F2100CF9B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95725" y="9172575"/>
            <a:ext cx="2979738" cy="482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CF7A4-C915-44D1-A439-52E76FFB444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8368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r">
              <a:defRPr sz="1200"/>
            </a:lvl1pPr>
          </a:lstStyle>
          <a:p>
            <a:fld id="{E4487951-4C56-422C-B860-51FE750D9608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26000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76" tIns="47238" rIns="94476" bIns="47238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7705" y="4586963"/>
            <a:ext cx="5501640" cy="4345543"/>
          </a:xfrm>
          <a:prstGeom prst="rect">
            <a:avLst/>
          </a:prstGeom>
        </p:spPr>
        <p:txBody>
          <a:bodyPr vert="horz" lIns="94476" tIns="47238" rIns="94476" bIns="47238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95404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r">
              <a:defRPr sz="1200"/>
            </a:lvl1pPr>
          </a:lstStyle>
          <a:p>
            <a:fld id="{A029B178-3E41-47D3-B9E8-691585A6526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157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618402-92DF-4256-B9E0-29E7751D76EC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B58FA0-35FC-4FFE-9740-605045281C7B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20397C-6611-4D6C-8804-DF90CDBEE242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419D9-3066-4A9E-A193-095A96154C45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FF4DEB-4702-4663-AF69-25414AA7B68E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C18315-C52B-482A-8428-029B0A477EA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4B2654-4E01-41F0-BFDD-8EE3C6656469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03114-59FB-47C9-8B97-A6DF90AF90C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5CBF01-FD0E-4391-B9E1-ACE0DBD9008E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A53B40-6886-41F0-BC02-50702D08BAD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2BF541-9B6E-422B-AE7F-E3891D4BEF94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187235-6985-4D5D-AF53-A525A40FC656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84C7A9-9643-4F6F-864B-ED3A641D50F1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9197E3-37E9-4A7A-BA1F-2F00D9F91AE3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87739-CFB4-4DDA-AEDD-0671AD0BBB06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5D42F8-81D9-4B66-B052-852D0BDBE904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32EC5-9460-416A-A24A-29188D957A68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DA6C6-3161-4CF1-9270-045F10A4573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D583A9-5507-4E16-BA2F-33D0550B1E2E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A7A11-AE00-4A47-9654-3D7522BC20F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596018-7A73-4905-AD92-2387D94EDA11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9D849B-DABA-4449-BA31-515C506BCFF1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D449BA4-24BF-43CF-BA1E-67FA3B1D85AB}" type="datetimeFigureOut">
              <a:rPr lang="el-GR" smtClean="0"/>
              <a:pPr>
                <a:defRPr/>
              </a:pPr>
              <a:t>30/3/2020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11596A3-889E-4964-9457-21DEDB08DF8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HYt4MJxh2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Τίτλος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Στ΄ Δημοτικού </a:t>
            </a:r>
            <a:br>
              <a:rPr lang="el-GR" dirty="0" smtClean="0"/>
            </a:br>
            <a:r>
              <a:rPr lang="el-GR" dirty="0" smtClean="0"/>
              <a:t>Αρχαία Ελληνική Γλώσσα</a:t>
            </a:r>
            <a:endParaRPr lang="en-US" dirty="0"/>
          </a:p>
        </p:txBody>
      </p:sp>
      <p:sp>
        <p:nvSpPr>
          <p:cNvPr id="2051" name="Υπότιτλος 2"/>
          <p:cNvSpPr>
            <a:spLocks noGrp="1"/>
          </p:cNvSpPr>
          <p:nvPr>
            <p:ph type="subTitle" idx="1"/>
          </p:nvPr>
        </p:nvSpPr>
        <p:spPr>
          <a:xfrm>
            <a:off x="1391733" y="4149080"/>
            <a:ext cx="6400800" cy="1025127"/>
          </a:xfrm>
        </p:spPr>
        <p:txBody>
          <a:bodyPr/>
          <a:lstStyle/>
          <a:p>
            <a:pPr algn="l" eaLnBrk="1" hangingPunct="1"/>
            <a:r>
              <a:rPr lang="el-GR" dirty="0" smtClean="0">
                <a:solidFill>
                  <a:srgbClr val="898989"/>
                </a:solidFill>
                <a:ea typeface="ＭＳ Ｐゴシック" charset="-128"/>
              </a:rPr>
              <a:t>Όνομα δασκάλου</a:t>
            </a:r>
          </a:p>
          <a:p>
            <a:pPr algn="l" eaLnBrk="1" hangingPunct="1"/>
            <a:r>
              <a:rPr lang="el-GR" dirty="0" smtClean="0">
                <a:solidFill>
                  <a:srgbClr val="898989"/>
                </a:solidFill>
                <a:ea typeface="ＭＳ Ｐゴシック" charset="-128"/>
              </a:rPr>
              <a:t>Σχολείο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56" y="3048000"/>
            <a:ext cx="2456688" cy="2688336"/>
          </a:xfrm>
          <a:prstGeom prst="rect">
            <a:avLst/>
          </a:prstGeom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755576" y="2996952"/>
            <a:ext cx="7772400" cy="735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l-GR" sz="2400" dirty="0" smtClean="0"/>
              <a:t>Ενότητα 10η: «Η Ιερή </a:t>
            </a:r>
            <a:r>
              <a:rPr lang="el-GR" sz="2400" dirty="0" smtClean="0"/>
              <a:t>Φλόγα</a:t>
            </a:r>
            <a:r>
              <a:rPr lang="el-GR" sz="2400" dirty="0" smtClean="0"/>
              <a:t>»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«Η Ιερή </a:t>
            </a:r>
            <a:r>
              <a:rPr lang="el-GR" sz="3200" dirty="0" smtClean="0">
                <a:ea typeface="ＭＳ Ｐゴシック" charset="-128"/>
              </a:rPr>
              <a:t>Φλόγα</a:t>
            </a:r>
            <a:r>
              <a:rPr lang="el-GR" sz="3200" dirty="0" smtClean="0">
                <a:ea typeface="ＭＳ Ｐゴシック" charset="-128"/>
              </a:rPr>
              <a:t>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179512" y="2033588"/>
            <a:ext cx="316835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Παναθηναϊκό Στάδιο, Αθήνα</a:t>
            </a:r>
            <a:endParaRPr lang="el-GR" dirty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" y="2564903"/>
            <a:ext cx="9144000" cy="4305149"/>
          </a:xfrm>
          <a:prstGeom prst="rect">
            <a:avLst/>
          </a:prstGeom>
        </p:spPr>
      </p:pic>
      <p:sp>
        <p:nvSpPr>
          <p:cNvPr id="7" name="Επεξήγηση με σύννεφο 6"/>
          <p:cNvSpPr/>
          <p:nvPr/>
        </p:nvSpPr>
        <p:spPr>
          <a:xfrm>
            <a:off x="3347864" y="722516"/>
            <a:ext cx="4735108" cy="2418451"/>
          </a:xfrm>
          <a:prstGeom prst="cloudCallout">
            <a:avLst>
              <a:gd name="adj1" fmla="val 52406"/>
              <a:gd name="adj2" fmla="val -6148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dirty="0" smtClean="0">
                <a:solidFill>
                  <a:sysClr val="windowText" lastClr="000000"/>
                </a:solidFill>
              </a:rPr>
              <a:t>Στο συγκεκριμένο στάδιο, πραγματοποιείται η </a:t>
            </a:r>
            <a:r>
              <a:rPr lang="el-GR" b="1" dirty="0" smtClean="0">
                <a:solidFill>
                  <a:sysClr val="windowText" lastClr="000000"/>
                </a:solidFill>
              </a:rPr>
              <a:t>Τελετή</a:t>
            </a:r>
            <a:r>
              <a:rPr lang="el-GR" dirty="0" smtClean="0">
                <a:solidFill>
                  <a:sysClr val="windowText" lastClr="000000"/>
                </a:solidFill>
              </a:rPr>
              <a:t> </a:t>
            </a:r>
            <a:r>
              <a:rPr lang="el-GR" b="1" dirty="0" smtClean="0">
                <a:solidFill>
                  <a:sysClr val="windowText" lastClr="000000"/>
                </a:solidFill>
              </a:rPr>
              <a:t>Παράδοσης</a:t>
            </a:r>
            <a:r>
              <a:rPr lang="el-GR" dirty="0" smtClean="0">
                <a:solidFill>
                  <a:sysClr val="windowText" lastClr="000000"/>
                </a:solidFill>
              </a:rPr>
              <a:t> </a:t>
            </a:r>
            <a:r>
              <a:rPr lang="el-GR" b="1" dirty="0" smtClean="0">
                <a:solidFill>
                  <a:sysClr val="windowText" lastClr="000000"/>
                </a:solidFill>
              </a:rPr>
              <a:t>της Ολυμπιακής Φλόγας</a:t>
            </a:r>
            <a:r>
              <a:rPr lang="el-GR" dirty="0" smtClean="0">
                <a:solidFill>
                  <a:sysClr val="windowText" lastClr="000000"/>
                </a:solidFill>
              </a:rPr>
              <a:t> στην Οργανωτική Επιτροπή της διοργανώτριας πόλης.  </a:t>
            </a:r>
            <a:endParaRPr lang="el-GR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82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«Η Ιερή </a:t>
            </a:r>
            <a:r>
              <a:rPr lang="el-GR" sz="3200" dirty="0" smtClean="0">
                <a:ea typeface="ＭＳ Ｐゴシック" charset="-128"/>
              </a:rPr>
              <a:t>Φλόγα</a:t>
            </a:r>
            <a:r>
              <a:rPr lang="el-GR" sz="3200" dirty="0" smtClean="0">
                <a:ea typeface="ＭＳ Ｐゴシック" charset="-128"/>
              </a:rPr>
              <a:t>»</a:t>
            </a:r>
            <a:endParaRPr lang="el-GR" sz="3200" dirty="0">
              <a:ea typeface="ＭＳ Ｐゴシック" charset="-128"/>
            </a:endParaRPr>
          </a:p>
        </p:txBody>
      </p:sp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>
          <a:xfrm>
            <a:off x="683568" y="1845261"/>
            <a:ext cx="8003232" cy="18890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1895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 χρόνο πριν τους σύγχρονους Ολυμπιακούς Αγώνες του 1896 στην Αθήνα, ανατέθηκε στον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Κωστή Παλαμά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γράψει τον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Ύμνο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των Ολυμπιακών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Αγώνων 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στον Κερκυραίο συνθέτη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Σπυρίδωνα Σαμάρα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ανατέθηκε η μελοποίησή του. </a:t>
            </a:r>
          </a:p>
          <a:p>
            <a:pPr marL="0" indent="0" algn="just">
              <a:buNone/>
            </a:pPr>
            <a:endParaRPr lang="el-G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4"/>
          </p:nvPr>
        </p:nvSpPr>
        <p:spPr>
          <a:xfrm>
            <a:off x="4278200" y="5424667"/>
            <a:ext cx="4758296" cy="3421580"/>
          </a:xfrm>
        </p:spPr>
        <p:txBody>
          <a:bodyPr/>
          <a:lstStyle/>
          <a:p>
            <a:pPr marL="0" indent="0">
              <a:buNone/>
            </a:pPr>
            <a:endParaRPr lang="el-G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234" y="4100373"/>
            <a:ext cx="1925742" cy="255778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50" y="4100373"/>
            <a:ext cx="1891386" cy="2557781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635" y="3661653"/>
            <a:ext cx="1873582" cy="299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2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«Η Ιερή </a:t>
            </a:r>
            <a:r>
              <a:rPr lang="el-GR" sz="3200" dirty="0" smtClean="0">
                <a:ea typeface="ＭＳ Ｐゴシック" charset="-128"/>
              </a:rPr>
              <a:t>Φλόγα</a:t>
            </a:r>
            <a:r>
              <a:rPr lang="el-GR" sz="3200" dirty="0" smtClean="0">
                <a:ea typeface="ＭＳ Ｐゴシック" charset="-128"/>
              </a:rPr>
              <a:t>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13" name="Θέση περιεχομένου 12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6384"/>
            <a:ext cx="3024336" cy="4531047"/>
          </a:xfrm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15" name="Rectangle 1"/>
          <p:cNvSpPr>
            <a:spLocks noGrp="1" noChangeArrowheads="1"/>
          </p:cNvSpPr>
          <p:nvPr>
            <p:ph sz="quarter" idx="14"/>
          </p:nvPr>
        </p:nvSpPr>
        <p:spPr bwMode="auto">
          <a:xfrm>
            <a:off x="3502879" y="1810163"/>
            <a:ext cx="5652120" cy="507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Α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ρχαίο </a:t>
            </a:r>
            <a:r>
              <a:rPr kumimoji="0" lang="el-GR" altLang="el-G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Πνεύμ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’ αθάνατον, αγνέ πατέρα</a:t>
            </a:r>
            <a:endParaRPr kumimoji="0" lang="el-GR" altLang="el-G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smtClean="0" bmk="_Hlk9519404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του ωραίου, του μεγάλου και τ’ αληθινού,</a:t>
            </a:r>
            <a:endParaRPr kumimoji="0" lang="el-GR" altLang="el-GR" sz="1100" b="0" i="0" u="none" strike="noStrike" cap="none" normalizeH="0" baseline="0" dirty="0" smtClean="0" bmk="_Hlk9519404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err="1" smtClean="0" bmk="_Hlk9519404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κατέβα</a:t>
            </a:r>
            <a:r>
              <a:rPr kumimoji="0" lang="el-GR" altLang="el-GR" sz="2000" b="0" i="0" u="none" strike="noStrike" cap="none" normalizeH="0" baseline="0" dirty="0" smtClean="0" bmk="_Hlk9519404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, φανερώσου κι </a:t>
            </a:r>
            <a:r>
              <a:rPr kumimoji="0" lang="el-GR" altLang="el-GR" sz="2000" b="0" i="0" u="none" strike="noStrike" cap="none" normalizeH="0" baseline="0" dirty="0" err="1" smtClean="0" bmk="_Hlk9519404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άστραψ</a:t>
            </a:r>
            <a:r>
              <a:rPr kumimoji="0" lang="el-GR" altLang="el-GR" sz="2000" b="0" i="0" u="none" strike="noStrike" cap="none" normalizeH="0" baseline="0" dirty="0" smtClean="0" bmk="_Hlk9519404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’ εδώ πέρα</a:t>
            </a:r>
            <a:endParaRPr kumimoji="0" lang="el-GR" altLang="el-GR" sz="1100" b="0" i="0" u="none" strike="noStrike" cap="none" normalizeH="0" baseline="0" dirty="0" smtClean="0" bmk="_Hlk9519404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smtClean="0" bmk="_Hlk9519404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στη δόξα της δικής σου γης και τ’ ουρανού.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l-GR" sz="3200" b="1" dirty="0">
                <a:solidFill>
                  <a:schemeClr val="tx1"/>
                </a:solidFill>
                <a:latin typeface="Georgia" panose="02040502050405020303" pitchFamily="18" charset="0"/>
              </a:rPr>
              <a:t>Σ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το δρόμο και στο πάλεμα και στο λιθάρι,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στων ευγενών Αγώνων λάμψε την ορμή,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και με τ’ αμάραντο στεφάνωσε κλωνάρι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και σιδερένιο πλάσε κι άξιο το κορμί.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altLang="el-GR" sz="3200" b="1" dirty="0">
                <a:solidFill>
                  <a:schemeClr val="tx1"/>
                </a:solidFill>
                <a:latin typeface="Georgia" panose="02040502050405020303" pitchFamily="18" charset="0"/>
              </a:rPr>
              <a:t>Κ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άμποι, βουνά και πέλαγα φέγγουν μαζί σου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σαν ένας </a:t>
            </a:r>
            <a:r>
              <a:rPr kumimoji="0" lang="el-GR" altLang="el-G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λευκοπόρφυρος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 μέγας ναός,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και τρέχει στο ναό εδώ προσκυνητής σου,</a:t>
            </a:r>
            <a:endParaRPr kumimoji="0" lang="el-GR" altLang="el-G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Αρχαίο </a:t>
            </a:r>
            <a:r>
              <a:rPr kumimoji="0" lang="el-GR" altLang="el-G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Πνεύμ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’ αθάνατο, κάθε λαός.</a:t>
            </a:r>
            <a:endParaRPr kumimoji="0" lang="el-GR" altLang="el-G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altLang="el-G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Κ. Παλαμάς, Άπαντα, </a:t>
            </a:r>
            <a:r>
              <a:rPr kumimoji="0" lang="el-GR" altLang="el-G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τόμ</a:t>
            </a:r>
            <a:r>
              <a:rPr kumimoji="0" lang="el-GR" altLang="el-G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. 3, </a:t>
            </a:r>
            <a:r>
              <a:rPr kumimoji="0" lang="el-GR" altLang="el-G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Μπίρης</a:t>
            </a:r>
            <a:endParaRPr kumimoji="0" lang="el-GR" alt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Επεξήγηση με σύννεφο 6"/>
          <p:cNvSpPr/>
          <p:nvPr/>
        </p:nvSpPr>
        <p:spPr>
          <a:xfrm>
            <a:off x="4283968" y="797114"/>
            <a:ext cx="3582980" cy="1087646"/>
          </a:xfrm>
          <a:prstGeom prst="cloudCallout">
            <a:avLst>
              <a:gd name="adj1" fmla="val 52406"/>
              <a:gd name="adj2" fmla="val -6148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dirty="0" smtClean="0">
                <a:solidFill>
                  <a:sysClr val="windowText" lastClr="000000"/>
                </a:solidFill>
              </a:rPr>
              <a:t>Αρχαίο </a:t>
            </a:r>
            <a:r>
              <a:rPr lang="el-GR" dirty="0" err="1" smtClean="0">
                <a:solidFill>
                  <a:sysClr val="windowText" lastClr="000000"/>
                </a:solidFill>
              </a:rPr>
              <a:t>Πνεύμ</a:t>
            </a:r>
            <a:r>
              <a:rPr lang="el-GR" dirty="0" smtClean="0">
                <a:solidFill>
                  <a:sysClr val="windowText" lastClr="000000"/>
                </a:solidFill>
              </a:rPr>
              <a:t>’ αθάνατον… </a:t>
            </a:r>
            <a:endParaRPr lang="el-GR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12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«Η Ιερή </a:t>
            </a:r>
            <a:r>
              <a:rPr lang="el-GR" sz="3200" dirty="0" smtClean="0">
                <a:ea typeface="ＭＳ Ｐゴシック" charset="-128"/>
              </a:rPr>
              <a:t>Φλόγα</a:t>
            </a:r>
            <a:r>
              <a:rPr lang="el-GR" sz="3200" dirty="0" smtClean="0">
                <a:ea typeface="ＭＳ Ｐゴシック" charset="-128"/>
              </a:rPr>
              <a:t>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>
          <a:xfrm>
            <a:off x="457200" y="2357032"/>
            <a:ext cx="8336110" cy="43843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300"/>
              </a:spcBef>
              <a:buNone/>
            </a:pP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Ο Ύμνος των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Ολυμπιακών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Αγώνων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ακούστηκε, λοιπόν, για πρώτη φορά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1896 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Αθήνα, όπου και αναβίωσαν οι σύγχρονοι αγώνες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μετά από πολλά χρόνια. </a:t>
            </a:r>
          </a:p>
          <a:p>
            <a:pPr marL="0" indent="0" algn="just">
              <a:lnSpc>
                <a:spcPct val="110000"/>
              </a:lnSpc>
              <a:spcBef>
                <a:spcPts val="300"/>
              </a:spcBef>
              <a:buNone/>
            </a:pP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Στην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Ολυμπιάδα 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Τόκυο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το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1952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καθιερώθηκε ως ο επίσημος ύμνος των Αγώνων και από τότε ακούγεται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κάθε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Ολυμπιάδα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στην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ελληνική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γλώσσα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300"/>
              </a:spcBef>
              <a:buNone/>
            </a:pP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Ας τον ακούσουμε </a:t>
            </a: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εδώ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A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https://www.youtube.com/watch?v=hHYt4MJxh2s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300"/>
              </a:spcBef>
              <a:buNone/>
            </a:pP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ενθυμούμενοι </a:t>
            </a:r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τους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Ολυμπιακούς Αγώνες της </a:t>
            </a: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Αθήνας</a:t>
            </a:r>
          </a:p>
          <a:p>
            <a:pPr marL="0" indent="0">
              <a:lnSpc>
                <a:spcPct val="110000"/>
              </a:lnSpc>
              <a:spcBef>
                <a:spcPts val="300"/>
              </a:spcBef>
              <a:buNone/>
            </a:pPr>
            <a:r>
              <a:rPr lang="el-G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μας το </a:t>
            </a:r>
            <a:r>
              <a:rPr lang="el-G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2004. </a:t>
            </a:r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64687"/>
            <a:ext cx="2619375" cy="1743075"/>
          </a:xfr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501" y="5013176"/>
            <a:ext cx="1503610" cy="150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1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«Η Ιερή </a:t>
            </a:r>
            <a:r>
              <a:rPr lang="el-GR" sz="3200" dirty="0" smtClean="0">
                <a:ea typeface="ＭＳ Ｐゴシック" charset="-128"/>
              </a:rPr>
              <a:t>Φλόγα</a:t>
            </a:r>
            <a:r>
              <a:rPr lang="el-GR" sz="3200" dirty="0" smtClean="0">
                <a:ea typeface="ＭＳ Ｐゴシック" charset="-128"/>
              </a:rPr>
              <a:t>»</a:t>
            </a:r>
            <a:endParaRPr lang="el-GR" sz="3200" dirty="0">
              <a:ea typeface="ＭＳ Ｐゴシック" charset="-128"/>
            </a:endParaRPr>
          </a:p>
        </p:txBody>
      </p:sp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300"/>
              </a:spcBef>
              <a:buNone/>
            </a:pP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4"/>
          </p:nvPr>
        </p:nvSpPr>
        <p:spPr>
          <a:xfrm>
            <a:off x="3677300" y="2420889"/>
            <a:ext cx="5143172" cy="4437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Βραβείο των Ολυμπιακών Αγώνων κατά την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αρχαιότητα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ήταν ένα στεφάνι αγριελιάς, ο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κότινος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όπως μνημονεύεται και στον Ύμνο.</a:t>
            </a:r>
          </a:p>
          <a:p>
            <a:pPr marL="0" indent="0">
              <a:buNone/>
            </a:pP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Στις μέρες μας, όμως, στους αθλητές δίνονται μετάλλια άλλου είδους, ανάλογα των επιδόσεών τους: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χρυσό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 τον πρώτο νικητή,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αργυρό 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τον δεύτερο και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χάλκινο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 τον τρίτο. 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Άραγε, οι σύγχρονοι αθλητές συμμετέχουν στους Αγώνες με το ίδιο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ανιδιοτελές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πάθος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όπως τότε;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Συναγωνίζονται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τους άλλους συναθλητές τους με τον ίδιο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σεβασμό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την ίδια </a:t>
            </a:r>
            <a:r>
              <a:rPr lang="el-G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ευπρέπειά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όπως άλλοτε; </a:t>
            </a:r>
          </a:p>
          <a:p>
            <a:pPr marL="0" indent="0">
              <a:buNone/>
            </a:pPr>
            <a:r>
              <a:rPr lang="el-G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Ας προβληματιστούμε για λίγα λεπτά…  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000" dirty="0"/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81" y="2060848"/>
            <a:ext cx="3000645" cy="450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25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300"/>
              </a:spcBef>
              <a:buNone/>
            </a:pPr>
            <a:r>
              <a:rPr lang="el-G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l-G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l-GR" sz="3200" dirty="0" smtClean="0">
                <a:ea typeface="ＭＳ Ｐゴシック" charset="-128"/>
              </a:rPr>
              <a:t>«Η Ιερή </a:t>
            </a:r>
            <a:r>
              <a:rPr lang="el-GR" sz="3200" dirty="0" smtClean="0">
                <a:ea typeface="ＭＳ Ｐゴシック" charset="-128"/>
              </a:rPr>
              <a:t>φλόγα</a:t>
            </a:r>
            <a:r>
              <a:rPr lang="el-GR" sz="3200" dirty="0" smtClean="0">
                <a:ea typeface="ＭＳ Ｐゴシック" charset="-128"/>
              </a:rPr>
              <a:t>»</a:t>
            </a:r>
            <a:endParaRPr lang="el-GR" sz="3200" dirty="0">
              <a:ea typeface="ＭＳ Ｐゴシック" charset="-128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908" y="44624"/>
            <a:ext cx="1529588" cy="1673817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91057"/>
            <a:ext cx="8640960" cy="5078304"/>
          </a:xfrm>
          <a:prstGeom prst="rect">
            <a:avLst/>
          </a:prstGeom>
        </p:spPr>
      </p:pic>
      <p:sp>
        <p:nvSpPr>
          <p:cNvPr id="8" name="Επεξήγηση με σύννεφο 7"/>
          <p:cNvSpPr/>
          <p:nvPr/>
        </p:nvSpPr>
        <p:spPr>
          <a:xfrm>
            <a:off x="2827534" y="530308"/>
            <a:ext cx="4576534" cy="2376265"/>
          </a:xfrm>
          <a:prstGeom prst="cloudCallout">
            <a:avLst>
              <a:gd name="adj1" fmla="val 59295"/>
              <a:gd name="adj2" fmla="val -3850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b="1" dirty="0" smtClean="0">
                <a:solidFill>
                  <a:sysClr val="windowText" lastClr="000000"/>
                </a:solidFill>
              </a:rPr>
              <a:t>Αντίο παιδιά μου</a:t>
            </a:r>
            <a:r>
              <a:rPr lang="el-GR" dirty="0" smtClean="0">
                <a:solidFill>
                  <a:sysClr val="windowText" lastClr="000000"/>
                </a:solidFill>
              </a:rPr>
              <a:t>! Εις </a:t>
            </a:r>
            <a:r>
              <a:rPr lang="el-GR" dirty="0">
                <a:solidFill>
                  <a:sysClr val="windowText" lastClr="000000"/>
                </a:solidFill>
              </a:rPr>
              <a:t>το </a:t>
            </a:r>
            <a:r>
              <a:rPr lang="el-GR" dirty="0" smtClean="0">
                <a:solidFill>
                  <a:sysClr val="windowText" lastClr="000000"/>
                </a:solidFill>
              </a:rPr>
              <a:t>επανιδείν…</a:t>
            </a:r>
          </a:p>
          <a:p>
            <a:pPr algn="ctr"/>
            <a:r>
              <a:rPr lang="el-GR" dirty="0" smtClean="0">
                <a:solidFill>
                  <a:sysClr val="windowText" lastClr="000000"/>
                </a:solidFill>
              </a:rPr>
              <a:t>Είθε (μακάρι), να </a:t>
            </a:r>
            <a:r>
              <a:rPr lang="el-GR" b="1" dirty="0" smtClean="0">
                <a:solidFill>
                  <a:sysClr val="windowText" lastClr="000000"/>
                </a:solidFill>
              </a:rPr>
              <a:t>αγωνίζεσθε</a:t>
            </a:r>
            <a:r>
              <a:rPr lang="el-GR" dirty="0" smtClean="0">
                <a:solidFill>
                  <a:sysClr val="windowText" lastClr="000000"/>
                </a:solidFill>
              </a:rPr>
              <a:t> </a:t>
            </a:r>
            <a:r>
              <a:rPr lang="el-GR" b="1" dirty="0" smtClean="0">
                <a:solidFill>
                  <a:sysClr val="windowText" lastClr="000000"/>
                </a:solidFill>
              </a:rPr>
              <a:t>πάντα</a:t>
            </a:r>
            <a:r>
              <a:rPr lang="el-GR" dirty="0" smtClean="0">
                <a:solidFill>
                  <a:sysClr val="windowText" lastClr="000000"/>
                </a:solidFill>
              </a:rPr>
              <a:t> </a:t>
            </a:r>
            <a:r>
              <a:rPr lang="el-GR" b="1" dirty="0" smtClean="0">
                <a:solidFill>
                  <a:sysClr val="windowText" lastClr="000000"/>
                </a:solidFill>
              </a:rPr>
              <a:t>με</a:t>
            </a:r>
            <a:r>
              <a:rPr lang="el-GR" dirty="0" smtClean="0">
                <a:solidFill>
                  <a:sysClr val="windowText" lastClr="000000"/>
                </a:solidFill>
              </a:rPr>
              <a:t> </a:t>
            </a:r>
            <a:r>
              <a:rPr lang="el-GR" b="1" dirty="0" smtClean="0">
                <a:solidFill>
                  <a:sysClr val="windowText" lastClr="000000"/>
                </a:solidFill>
              </a:rPr>
              <a:t>έντιμο</a:t>
            </a:r>
            <a:r>
              <a:rPr lang="el-GR" dirty="0" smtClean="0">
                <a:solidFill>
                  <a:sysClr val="windowText" lastClr="000000"/>
                </a:solidFill>
              </a:rPr>
              <a:t> </a:t>
            </a:r>
            <a:r>
              <a:rPr lang="el-GR" b="1" dirty="0" smtClean="0">
                <a:solidFill>
                  <a:sysClr val="windowText" lastClr="000000"/>
                </a:solidFill>
              </a:rPr>
              <a:t>τρόπο</a:t>
            </a:r>
            <a:r>
              <a:rPr lang="el-GR" dirty="0" smtClean="0">
                <a:solidFill>
                  <a:sysClr val="windowText" lastClr="000000"/>
                </a:solidFill>
              </a:rPr>
              <a:t>!</a:t>
            </a:r>
            <a:endParaRPr lang="el-GR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15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Θέμα1">
  <a:themeElements>
    <a:clrScheme name="Custom 17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E3031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Θέμα1</Template>
  <TotalTime>38872</TotalTime>
  <Words>417</Words>
  <Application>Microsoft Office PowerPoint</Application>
  <PresentationFormat>Προβολή στην οθόνη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Candara</vt:lpstr>
      <vt:lpstr>Georgia</vt:lpstr>
      <vt:lpstr>Symbol</vt:lpstr>
      <vt:lpstr>Times New Roman</vt:lpstr>
      <vt:lpstr>Θέμα1</vt:lpstr>
      <vt:lpstr>Στ΄ Δημοτικού  Αρχαία Ελληνική Γλώσσα</vt:lpstr>
      <vt:lpstr>«Η Ιερή Φλόγα»</vt:lpstr>
      <vt:lpstr>«Η Ιερή Φλόγα»</vt:lpstr>
      <vt:lpstr>«Η Ιερή Φλόγα»</vt:lpstr>
      <vt:lpstr>«Η Ιερή Φλόγα»</vt:lpstr>
      <vt:lpstr>«Η Ιερή Φλόγα»</vt:lpstr>
      <vt:lpstr>«Η Ιερή φλόγα»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1: Η τάξη μου</dc:title>
  <dc:creator>ÎÎ¬Î½Ï„Î¹Î± Î Î±Ï€Î±Î³ÎµÏ‰ÏÎ³Î¯Î¿Ï…</dc:creator>
  <cp:lastModifiedBy>Elisavet Zaroliagki</cp:lastModifiedBy>
  <cp:revision>1266</cp:revision>
  <cp:lastPrinted>2016-12-02T09:53:55Z</cp:lastPrinted>
  <dcterms:created xsi:type="dcterms:W3CDTF">2015-06-06T08:58:39Z</dcterms:created>
  <dcterms:modified xsi:type="dcterms:W3CDTF">2020-03-30T09:48:27Z</dcterms:modified>
</cp:coreProperties>
</file>