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6" r:id="rId2"/>
    <p:sldId id="401" r:id="rId3"/>
    <p:sldId id="571" r:id="rId4"/>
    <p:sldId id="559" r:id="rId5"/>
    <p:sldId id="574" r:id="rId6"/>
    <p:sldId id="560" r:id="rId7"/>
    <p:sldId id="575" r:id="rId8"/>
    <p:sldId id="576" r:id="rId9"/>
    <p:sldId id="577" r:id="rId10"/>
    <p:sldId id="578" r:id="rId11"/>
    <p:sldId id="596" r:id="rId12"/>
    <p:sldId id="580" r:id="rId13"/>
    <p:sldId id="581" r:id="rId14"/>
    <p:sldId id="582" r:id="rId15"/>
    <p:sldId id="583" r:id="rId16"/>
    <p:sldId id="584" r:id="rId17"/>
    <p:sldId id="585" r:id="rId18"/>
    <p:sldId id="586" r:id="rId19"/>
    <p:sldId id="587" r:id="rId2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Calibri" pitchFamily="34" charset="0"/>
        <a:ea typeface="ＭＳ Ｐゴシック"/>
        <a:cs typeface="ＭＳ Ｐゴシック"/>
      </a:defRPr>
    </a:lvl5pPr>
    <a:lvl6pPr marL="2286000" algn="l" defTabSz="914400" rtl="0" eaLnBrk="1" latinLnBrk="0" hangingPunct="1">
      <a:defRPr kern="1200">
        <a:solidFill>
          <a:schemeClr val="tx1"/>
        </a:solidFill>
        <a:latin typeface="Calibri" pitchFamily="34" charset="0"/>
        <a:ea typeface="ＭＳ Ｐゴシック"/>
        <a:cs typeface="ＭＳ Ｐゴシック"/>
      </a:defRPr>
    </a:lvl6pPr>
    <a:lvl7pPr marL="2743200" algn="l" defTabSz="914400" rtl="0" eaLnBrk="1" latinLnBrk="0" hangingPunct="1">
      <a:defRPr kern="1200">
        <a:solidFill>
          <a:schemeClr val="tx1"/>
        </a:solidFill>
        <a:latin typeface="Calibri" pitchFamily="34" charset="0"/>
        <a:ea typeface="ＭＳ Ｐゴシック"/>
        <a:cs typeface="ＭＳ Ｐゴシック"/>
      </a:defRPr>
    </a:lvl7pPr>
    <a:lvl8pPr marL="3200400" algn="l" defTabSz="914400" rtl="0" eaLnBrk="1" latinLnBrk="0" hangingPunct="1">
      <a:defRPr kern="1200">
        <a:solidFill>
          <a:schemeClr val="tx1"/>
        </a:solidFill>
        <a:latin typeface="Calibri" pitchFamily="34" charset="0"/>
        <a:ea typeface="ＭＳ Ｐゴシック"/>
        <a:cs typeface="ＭＳ Ｐゴシック"/>
      </a:defRPr>
    </a:lvl8pPr>
    <a:lvl9pPr marL="3657600" algn="l" defTabSz="914400" rtl="0" eaLnBrk="1" latinLnBrk="0" hangingPunct="1">
      <a:defRPr kern="1200">
        <a:solidFill>
          <a:schemeClr val="tx1"/>
        </a:solidFill>
        <a:latin typeface="Calibri"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755"/>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cs typeface="+mn-cs"/>
              </a:defRPr>
            </a:lvl1pPr>
          </a:lstStyle>
          <a:p>
            <a:pPr>
              <a:defRPr/>
            </a:pPr>
            <a:fld id="{FBD26E73-630D-43A3-B328-50D874B15F49}" type="datetimeFigureOut">
              <a:rPr lang="el-GR"/>
              <a:pPr>
                <a:defRPr/>
              </a:pPr>
              <a:t>22/7/2020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cs typeface="+mn-cs"/>
              </a:defRPr>
            </a:lvl1pPr>
          </a:lstStyle>
          <a:p>
            <a:pPr>
              <a:defRPr/>
            </a:pPr>
            <a:fld id="{7BA17EA5-7F00-4249-AD44-1ABA326BECB6}" type="slidenum">
              <a:rPr lang="el-GR"/>
              <a:pPr>
                <a:defRPr/>
              </a:pPr>
              <a:t>‹#›</a:t>
            </a:fld>
            <a:endParaRPr lang="el-GR"/>
          </a:p>
        </p:txBody>
      </p:sp>
    </p:spTree>
    <p:extLst>
      <p:ext uri="{BB962C8B-B14F-4D97-AF65-F5344CB8AC3E}">
        <p14:creationId xmlns:p14="http://schemas.microsoft.com/office/powerpoint/2010/main" val="2899345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11" name="Date Placeholder 3"/>
          <p:cNvSpPr>
            <a:spLocks noGrp="1"/>
          </p:cNvSpPr>
          <p:nvPr>
            <p:ph type="dt" sz="half" idx="10"/>
          </p:nvPr>
        </p:nvSpPr>
        <p:spPr/>
        <p:txBody>
          <a:bodyPr/>
          <a:lstStyle>
            <a:lvl1pPr>
              <a:defRPr/>
            </a:lvl1pPr>
          </a:lstStyle>
          <a:p>
            <a:pPr>
              <a:defRPr/>
            </a:pPr>
            <a:fld id="{734785A4-E82F-4983-A0DF-39C83913A3AC}" type="datetime1">
              <a:rPr lang="el-GR"/>
              <a:pPr>
                <a:defRPr/>
              </a:pPr>
              <a:t>22/7/2020</a:t>
            </a:fld>
            <a:endParaRPr lang="el-GR"/>
          </a:p>
        </p:txBody>
      </p:sp>
      <p:sp>
        <p:nvSpPr>
          <p:cNvPr id="12" name="Footer Placeholder 4"/>
          <p:cNvSpPr>
            <a:spLocks noGrp="1"/>
          </p:cNvSpPr>
          <p:nvPr>
            <p:ph type="ftr" sz="quarter" idx="11"/>
          </p:nvPr>
        </p:nvSpPr>
        <p:spPr/>
        <p:txBody>
          <a:bodyPr/>
          <a:lstStyle>
            <a:lvl1pPr>
              <a:defRPr/>
            </a:lvl1pPr>
          </a:lstStyle>
          <a:p>
            <a:pPr>
              <a:defRPr/>
            </a:pPr>
            <a:endParaRPr lang="el-GR"/>
          </a:p>
        </p:txBody>
      </p:sp>
      <p:sp>
        <p:nvSpPr>
          <p:cNvPr id="13" name="Slide Number Placeholder 5"/>
          <p:cNvSpPr>
            <a:spLocks noGrp="1"/>
          </p:cNvSpPr>
          <p:nvPr>
            <p:ph type="sldNum" sz="quarter" idx="12"/>
          </p:nvPr>
        </p:nvSpPr>
        <p:spPr/>
        <p:txBody>
          <a:bodyPr/>
          <a:lstStyle>
            <a:lvl1pPr>
              <a:defRPr/>
            </a:lvl1pPr>
          </a:lstStyle>
          <a:p>
            <a:pPr>
              <a:defRPr/>
            </a:pPr>
            <a:fld id="{073389AB-50DC-4C21-920E-3759B30081BF}" type="slidenum">
              <a:rPr lang="el-GR"/>
              <a:pPr>
                <a:defRPr/>
              </a:pPr>
              <a:t>‹#›</a:t>
            </a:fld>
            <a:endParaRPr lang="el-GR"/>
          </a:p>
        </p:txBody>
      </p:sp>
    </p:spTree>
    <p:extLst>
      <p:ext uri="{BB962C8B-B14F-4D97-AF65-F5344CB8AC3E}">
        <p14:creationId xmlns:p14="http://schemas.microsoft.com/office/powerpoint/2010/main" val="321330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fld id="{1D56F84B-5AC6-4D7F-905D-4E4C6C95B6E5}" type="datetime1">
              <a:rPr lang="el-GR"/>
              <a:pPr>
                <a:defRPr/>
              </a:pPr>
              <a:t>22/7/2020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19AA573-6500-4CEA-A0B8-BB16D7DCD780}" type="slidenum">
              <a:rPr lang="el-GR"/>
              <a:pPr>
                <a:defRPr/>
              </a:pPr>
              <a:t>‹#›</a:t>
            </a:fld>
            <a:endParaRPr lang="el-GR"/>
          </a:p>
        </p:txBody>
      </p:sp>
    </p:spTree>
    <p:extLst>
      <p:ext uri="{BB962C8B-B14F-4D97-AF65-F5344CB8AC3E}">
        <p14:creationId xmlns:p14="http://schemas.microsoft.com/office/powerpoint/2010/main" val="49155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Date Placeholder 3"/>
          <p:cNvSpPr>
            <a:spLocks noGrp="1"/>
          </p:cNvSpPr>
          <p:nvPr>
            <p:ph type="dt" sz="half" idx="10"/>
          </p:nvPr>
        </p:nvSpPr>
        <p:spPr/>
        <p:txBody>
          <a:bodyPr/>
          <a:lstStyle>
            <a:lvl1pPr>
              <a:defRPr/>
            </a:lvl1pPr>
          </a:lstStyle>
          <a:p>
            <a:pPr>
              <a:defRPr/>
            </a:pPr>
            <a:fld id="{F2AA06E4-32B4-45B8-B4D5-BF4CBDD2CBD0}" type="datetime1">
              <a:rPr lang="el-GR"/>
              <a:pPr>
                <a:defRPr/>
              </a:pPr>
              <a:t>22/7/2020</a:t>
            </a:fld>
            <a:endParaRPr lang="el-GR"/>
          </a:p>
        </p:txBody>
      </p:sp>
      <p:sp>
        <p:nvSpPr>
          <p:cNvPr id="12" name="Footer Placeholder 4"/>
          <p:cNvSpPr>
            <a:spLocks noGrp="1"/>
          </p:cNvSpPr>
          <p:nvPr>
            <p:ph type="ftr" sz="quarter" idx="11"/>
          </p:nvPr>
        </p:nvSpPr>
        <p:spPr/>
        <p:txBody>
          <a:bodyPr/>
          <a:lstStyle>
            <a:lvl1pPr>
              <a:defRPr/>
            </a:lvl1pPr>
          </a:lstStyle>
          <a:p>
            <a:pPr>
              <a:defRPr/>
            </a:pPr>
            <a:endParaRPr lang="el-GR"/>
          </a:p>
        </p:txBody>
      </p:sp>
      <p:sp>
        <p:nvSpPr>
          <p:cNvPr id="13" name="Slide Number Placeholder 5"/>
          <p:cNvSpPr>
            <a:spLocks noGrp="1"/>
          </p:cNvSpPr>
          <p:nvPr>
            <p:ph type="sldNum" sz="quarter" idx="12"/>
          </p:nvPr>
        </p:nvSpPr>
        <p:spPr/>
        <p:txBody>
          <a:bodyPr/>
          <a:lstStyle>
            <a:lvl1pPr>
              <a:defRPr/>
            </a:lvl1pPr>
          </a:lstStyle>
          <a:p>
            <a:pPr>
              <a:defRPr/>
            </a:pPr>
            <a:fld id="{EE8AA6AD-A03B-4657-A853-B4E2AFBF4173}" type="slidenum">
              <a:rPr lang="el-GR"/>
              <a:pPr>
                <a:defRPr/>
              </a:pPr>
              <a:t>‹#›</a:t>
            </a:fld>
            <a:endParaRPr lang="el-GR"/>
          </a:p>
        </p:txBody>
      </p:sp>
    </p:spTree>
    <p:extLst>
      <p:ext uri="{BB962C8B-B14F-4D97-AF65-F5344CB8AC3E}">
        <p14:creationId xmlns:p14="http://schemas.microsoft.com/office/powerpoint/2010/main" val="257589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Title 6"/>
          <p:cNvSpPr>
            <a:spLocks noGrp="1"/>
          </p:cNvSpPr>
          <p:nvPr>
            <p:ph type="title"/>
          </p:nvPr>
        </p:nvSpPr>
        <p:spPr/>
        <p:txBody>
          <a:bodyPr/>
          <a:lstStyle/>
          <a:p>
            <a:r>
              <a:rPr lang="el-GR"/>
              <a:t>Στυλ κύριου τίτλου</a:t>
            </a:r>
            <a:endParaRPr lang="en-US"/>
          </a:p>
        </p:txBody>
      </p:sp>
      <p:sp>
        <p:nvSpPr>
          <p:cNvPr id="4" name="Date Placeholder 3"/>
          <p:cNvSpPr>
            <a:spLocks noGrp="1"/>
          </p:cNvSpPr>
          <p:nvPr>
            <p:ph type="dt" sz="half" idx="10"/>
          </p:nvPr>
        </p:nvSpPr>
        <p:spPr/>
        <p:txBody>
          <a:bodyPr/>
          <a:lstStyle>
            <a:lvl1pPr>
              <a:defRPr/>
            </a:lvl1pPr>
          </a:lstStyle>
          <a:p>
            <a:pPr>
              <a:defRPr/>
            </a:pPr>
            <a:fld id="{7667D02D-9883-4C8F-8087-5F7CF60D6AC3}" type="datetime1">
              <a:rPr lang="el-GR"/>
              <a:pPr>
                <a:defRPr/>
              </a:pPr>
              <a:t>22/7/2020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D2B2864-0B2E-4325-9849-2A9E451C72FE}" type="slidenum">
              <a:rPr lang="el-GR"/>
              <a:pPr>
                <a:defRPr/>
              </a:pPr>
              <a:t>‹#›</a:t>
            </a:fld>
            <a:endParaRPr lang="el-GR"/>
          </a:p>
        </p:txBody>
      </p:sp>
    </p:spTree>
    <p:extLst>
      <p:ext uri="{BB962C8B-B14F-4D97-AF65-F5344CB8AC3E}">
        <p14:creationId xmlns:p14="http://schemas.microsoft.com/office/powerpoint/2010/main" val="245880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10" name="Date Placeholder 3"/>
          <p:cNvSpPr>
            <a:spLocks noGrp="1"/>
          </p:cNvSpPr>
          <p:nvPr>
            <p:ph type="dt" sz="half" idx="10"/>
          </p:nvPr>
        </p:nvSpPr>
        <p:spPr/>
        <p:txBody>
          <a:bodyPr/>
          <a:lstStyle>
            <a:lvl1pPr>
              <a:defRPr/>
            </a:lvl1pPr>
          </a:lstStyle>
          <a:p>
            <a:pPr>
              <a:defRPr/>
            </a:pPr>
            <a:fld id="{8D8D25F5-46F7-4E05-A92C-7B46752717D8}" type="datetime1">
              <a:rPr lang="el-GR"/>
              <a:pPr>
                <a:defRPr/>
              </a:pPr>
              <a:t>22/7/2020</a:t>
            </a:fld>
            <a:endParaRPr lang="el-GR"/>
          </a:p>
        </p:txBody>
      </p:sp>
      <p:sp>
        <p:nvSpPr>
          <p:cNvPr id="11" name="Footer Placeholder 4"/>
          <p:cNvSpPr>
            <a:spLocks noGrp="1"/>
          </p:cNvSpPr>
          <p:nvPr>
            <p:ph type="ftr" sz="quarter" idx="11"/>
          </p:nvPr>
        </p:nvSpPr>
        <p:spPr/>
        <p:txBody>
          <a:bodyPr/>
          <a:lstStyle>
            <a:lvl1pPr>
              <a:defRPr/>
            </a:lvl1pPr>
          </a:lstStyle>
          <a:p>
            <a:pPr>
              <a:defRPr/>
            </a:pPr>
            <a:endParaRPr lang="el-GR"/>
          </a:p>
        </p:txBody>
      </p:sp>
      <p:sp>
        <p:nvSpPr>
          <p:cNvPr id="12" name="Slide Number Placeholder 5"/>
          <p:cNvSpPr>
            <a:spLocks noGrp="1"/>
          </p:cNvSpPr>
          <p:nvPr>
            <p:ph type="sldNum" sz="quarter" idx="12"/>
          </p:nvPr>
        </p:nvSpPr>
        <p:spPr/>
        <p:txBody>
          <a:bodyPr/>
          <a:lstStyle>
            <a:lvl1pPr>
              <a:defRPr/>
            </a:lvl1pPr>
          </a:lstStyle>
          <a:p>
            <a:pPr>
              <a:defRPr/>
            </a:pPr>
            <a:fld id="{007C34D4-082D-4481-A8B0-D211B90D317A}" type="slidenum">
              <a:rPr lang="el-GR"/>
              <a:pPr>
                <a:defRPr/>
              </a:pPr>
              <a:t>‹#›</a:t>
            </a:fld>
            <a:endParaRPr lang="el-GR"/>
          </a:p>
        </p:txBody>
      </p:sp>
    </p:spTree>
    <p:extLst>
      <p:ext uri="{BB962C8B-B14F-4D97-AF65-F5344CB8AC3E}">
        <p14:creationId xmlns:p14="http://schemas.microsoft.com/office/powerpoint/2010/main" val="3903140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Date Placeholder 3"/>
          <p:cNvSpPr>
            <a:spLocks noGrp="1"/>
          </p:cNvSpPr>
          <p:nvPr>
            <p:ph type="dt" sz="half" idx="15"/>
          </p:nvPr>
        </p:nvSpPr>
        <p:spPr/>
        <p:txBody>
          <a:bodyPr/>
          <a:lstStyle>
            <a:lvl1pPr>
              <a:defRPr/>
            </a:lvl1pPr>
          </a:lstStyle>
          <a:p>
            <a:pPr>
              <a:defRPr/>
            </a:pPr>
            <a:fld id="{344A12A7-72F5-4EE7-9288-4BB4F33E7944}" type="datetime1">
              <a:rPr lang="el-GR"/>
              <a:pPr>
                <a:defRPr/>
              </a:pPr>
              <a:t>22/7/2020</a:t>
            </a:fld>
            <a:endParaRPr lang="el-GR"/>
          </a:p>
        </p:txBody>
      </p:sp>
      <p:sp>
        <p:nvSpPr>
          <p:cNvPr id="6" name="Footer Placeholder 4"/>
          <p:cNvSpPr>
            <a:spLocks noGrp="1"/>
          </p:cNvSpPr>
          <p:nvPr>
            <p:ph type="ftr" sz="quarter" idx="16"/>
          </p:nvPr>
        </p:nvSpPr>
        <p:spPr/>
        <p:txBody>
          <a:bodyPr/>
          <a:lstStyle>
            <a:lvl1pPr>
              <a:defRPr/>
            </a:lvl1pPr>
          </a:lstStyle>
          <a:p>
            <a:pPr>
              <a:defRPr/>
            </a:pPr>
            <a:endParaRPr lang="el-GR"/>
          </a:p>
        </p:txBody>
      </p:sp>
      <p:sp>
        <p:nvSpPr>
          <p:cNvPr id="7" name="Slide Number Placeholder 5"/>
          <p:cNvSpPr>
            <a:spLocks noGrp="1"/>
          </p:cNvSpPr>
          <p:nvPr>
            <p:ph type="sldNum" sz="quarter" idx="17"/>
          </p:nvPr>
        </p:nvSpPr>
        <p:spPr/>
        <p:txBody>
          <a:bodyPr/>
          <a:lstStyle>
            <a:lvl1pPr>
              <a:defRPr/>
            </a:lvl1pPr>
          </a:lstStyle>
          <a:p>
            <a:pPr>
              <a:defRPr/>
            </a:pPr>
            <a:fld id="{B4B53CD1-551B-4465-AA50-24A0E3C0C647}" type="slidenum">
              <a:rPr lang="el-GR"/>
              <a:pPr>
                <a:defRPr/>
              </a:pPr>
              <a:t>‹#›</a:t>
            </a:fld>
            <a:endParaRPr lang="el-GR"/>
          </a:p>
        </p:txBody>
      </p:sp>
    </p:spTree>
    <p:extLst>
      <p:ext uri="{BB962C8B-B14F-4D97-AF65-F5344CB8AC3E}">
        <p14:creationId xmlns:p14="http://schemas.microsoft.com/office/powerpoint/2010/main" val="363331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5C5C8A66-2297-41E6-82C0-FC596FAC0B82}" type="datetime1">
              <a:rPr lang="el-GR"/>
              <a:pPr>
                <a:defRPr/>
              </a:pPr>
              <a:t>22/7/2020</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D024E665-998A-4D3F-A040-362D0CCC3C41}" type="slidenum">
              <a:rPr lang="el-GR"/>
              <a:pPr>
                <a:defRPr/>
              </a:pPr>
              <a:t>‹#›</a:t>
            </a:fld>
            <a:endParaRPr lang="el-GR"/>
          </a:p>
        </p:txBody>
      </p:sp>
    </p:spTree>
    <p:extLst>
      <p:ext uri="{BB962C8B-B14F-4D97-AF65-F5344CB8AC3E}">
        <p14:creationId xmlns:p14="http://schemas.microsoft.com/office/powerpoint/2010/main" val="301757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3"/>
          <p:cNvSpPr>
            <a:spLocks noGrp="1"/>
          </p:cNvSpPr>
          <p:nvPr>
            <p:ph type="dt" sz="half" idx="10"/>
          </p:nvPr>
        </p:nvSpPr>
        <p:spPr/>
        <p:txBody>
          <a:bodyPr/>
          <a:lstStyle>
            <a:lvl1pPr>
              <a:defRPr/>
            </a:lvl1pPr>
          </a:lstStyle>
          <a:p>
            <a:pPr>
              <a:defRPr/>
            </a:pPr>
            <a:fld id="{D4581B3D-D99B-4AB1-B7E9-0AD8B1D44D0F}" type="datetime1">
              <a:rPr lang="el-GR"/>
              <a:pPr>
                <a:defRPr/>
              </a:pPr>
              <a:t>22/7/2020</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2DF93DCA-3D72-4945-A6F9-D6BDA5EB1309}" type="slidenum">
              <a:rPr lang="el-GR"/>
              <a:pPr>
                <a:defRPr/>
              </a:pPr>
              <a:t>‹#›</a:t>
            </a:fld>
            <a:endParaRPr lang="el-GR"/>
          </a:p>
        </p:txBody>
      </p:sp>
    </p:spTree>
    <p:extLst>
      <p:ext uri="{BB962C8B-B14F-4D97-AF65-F5344CB8AC3E}">
        <p14:creationId xmlns:p14="http://schemas.microsoft.com/office/powerpoint/2010/main" val="161937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9" name="Date Placeholder 1"/>
          <p:cNvSpPr>
            <a:spLocks noGrp="1"/>
          </p:cNvSpPr>
          <p:nvPr>
            <p:ph type="dt" sz="half" idx="10"/>
          </p:nvPr>
        </p:nvSpPr>
        <p:spPr/>
        <p:txBody>
          <a:bodyPr/>
          <a:lstStyle>
            <a:lvl1pPr>
              <a:defRPr/>
            </a:lvl1pPr>
          </a:lstStyle>
          <a:p>
            <a:pPr>
              <a:defRPr/>
            </a:pPr>
            <a:fld id="{8E7774C0-3E75-4BFD-825B-A3A2B23D52D2}" type="datetime1">
              <a:rPr lang="el-GR"/>
              <a:pPr>
                <a:defRPr/>
              </a:pPr>
              <a:t>22/7/2020</a:t>
            </a:fld>
            <a:endParaRPr lang="el-GR"/>
          </a:p>
        </p:txBody>
      </p:sp>
      <p:sp>
        <p:nvSpPr>
          <p:cNvPr id="10" name="Footer Placeholder 2"/>
          <p:cNvSpPr>
            <a:spLocks noGrp="1"/>
          </p:cNvSpPr>
          <p:nvPr>
            <p:ph type="ftr" sz="quarter" idx="11"/>
          </p:nvPr>
        </p:nvSpPr>
        <p:spPr/>
        <p:txBody>
          <a:bodyPr/>
          <a:lstStyle>
            <a:lvl1pPr>
              <a:defRPr/>
            </a:lvl1pPr>
          </a:lstStyle>
          <a:p>
            <a:pPr>
              <a:defRPr/>
            </a:pPr>
            <a:endParaRPr lang="el-GR"/>
          </a:p>
        </p:txBody>
      </p:sp>
      <p:sp>
        <p:nvSpPr>
          <p:cNvPr id="11" name="Slide Number Placeholder 3"/>
          <p:cNvSpPr>
            <a:spLocks noGrp="1"/>
          </p:cNvSpPr>
          <p:nvPr>
            <p:ph type="sldNum" sz="quarter" idx="12"/>
          </p:nvPr>
        </p:nvSpPr>
        <p:spPr/>
        <p:txBody>
          <a:bodyPr/>
          <a:lstStyle>
            <a:lvl1pPr>
              <a:defRPr/>
            </a:lvl1pPr>
          </a:lstStyle>
          <a:p>
            <a:pPr>
              <a:defRPr/>
            </a:pPr>
            <a:fld id="{5AFB0134-6B96-4095-A3AC-A755DEE7A6B4}" type="slidenum">
              <a:rPr lang="el-GR"/>
              <a:pPr>
                <a:defRPr/>
              </a:pPr>
              <a:t>‹#›</a:t>
            </a:fld>
            <a:endParaRPr lang="el-GR"/>
          </a:p>
        </p:txBody>
      </p:sp>
    </p:spTree>
    <p:extLst>
      <p:ext uri="{BB962C8B-B14F-4D97-AF65-F5344CB8AC3E}">
        <p14:creationId xmlns:p14="http://schemas.microsoft.com/office/powerpoint/2010/main" val="194473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2" name="Date Placeholder 4"/>
          <p:cNvSpPr>
            <a:spLocks noGrp="1"/>
          </p:cNvSpPr>
          <p:nvPr>
            <p:ph type="dt" sz="half" idx="10"/>
          </p:nvPr>
        </p:nvSpPr>
        <p:spPr/>
        <p:txBody>
          <a:bodyPr/>
          <a:lstStyle>
            <a:lvl1pPr>
              <a:defRPr/>
            </a:lvl1pPr>
          </a:lstStyle>
          <a:p>
            <a:pPr>
              <a:defRPr/>
            </a:pPr>
            <a:fld id="{4DDBC2F5-1FA2-4BFC-A3B2-F5642CF04946}" type="datetime1">
              <a:rPr lang="el-GR"/>
              <a:pPr>
                <a:defRPr/>
              </a:pPr>
              <a:t>22/7/2020</a:t>
            </a:fld>
            <a:endParaRPr lang="el-GR"/>
          </a:p>
        </p:txBody>
      </p:sp>
      <p:sp>
        <p:nvSpPr>
          <p:cNvPr id="13" name="Footer Placeholder 5"/>
          <p:cNvSpPr>
            <a:spLocks noGrp="1"/>
          </p:cNvSpPr>
          <p:nvPr>
            <p:ph type="ftr" sz="quarter" idx="11"/>
          </p:nvPr>
        </p:nvSpPr>
        <p:spPr/>
        <p:txBody>
          <a:bodyPr/>
          <a:lstStyle>
            <a:lvl1pPr>
              <a:defRPr/>
            </a:lvl1pPr>
          </a:lstStyle>
          <a:p>
            <a:pPr>
              <a:defRPr/>
            </a:pPr>
            <a:endParaRPr lang="el-GR"/>
          </a:p>
        </p:txBody>
      </p:sp>
      <p:sp>
        <p:nvSpPr>
          <p:cNvPr id="14" name="Slide Number Placeholder 6"/>
          <p:cNvSpPr>
            <a:spLocks noGrp="1"/>
          </p:cNvSpPr>
          <p:nvPr>
            <p:ph type="sldNum" sz="quarter" idx="12"/>
          </p:nvPr>
        </p:nvSpPr>
        <p:spPr/>
        <p:txBody>
          <a:bodyPr/>
          <a:lstStyle>
            <a:lvl1pPr>
              <a:defRPr/>
            </a:lvl1pPr>
          </a:lstStyle>
          <a:p>
            <a:pPr>
              <a:defRPr/>
            </a:pPr>
            <a:fld id="{175C8268-8659-4658-8491-F0C89FCD320D}" type="slidenum">
              <a:rPr lang="el-GR"/>
              <a:pPr>
                <a:defRPr/>
              </a:pPr>
              <a:t>‹#›</a:t>
            </a:fld>
            <a:endParaRPr lang="el-GR"/>
          </a:p>
        </p:txBody>
      </p:sp>
    </p:spTree>
    <p:extLst>
      <p:ext uri="{BB962C8B-B14F-4D97-AF65-F5344CB8AC3E}">
        <p14:creationId xmlns:p14="http://schemas.microsoft.com/office/powerpoint/2010/main" val="406430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μια εικόνα</a:t>
            </a:r>
            <a:endParaRPr lang="en-US" noProof="0" dirty="0"/>
          </a:p>
        </p:txBody>
      </p:sp>
      <p:sp>
        <p:nvSpPr>
          <p:cNvPr id="12" name="Date Placeholder 4"/>
          <p:cNvSpPr>
            <a:spLocks noGrp="1"/>
          </p:cNvSpPr>
          <p:nvPr>
            <p:ph type="dt" sz="half" idx="10"/>
          </p:nvPr>
        </p:nvSpPr>
        <p:spPr/>
        <p:txBody>
          <a:bodyPr/>
          <a:lstStyle>
            <a:lvl1pPr>
              <a:defRPr/>
            </a:lvl1pPr>
          </a:lstStyle>
          <a:p>
            <a:pPr>
              <a:defRPr/>
            </a:pPr>
            <a:fld id="{B136E447-AEAE-46F4-9B0C-227321F83E15}" type="datetime1">
              <a:rPr lang="el-GR"/>
              <a:pPr>
                <a:defRPr/>
              </a:pPr>
              <a:t>22/7/2020</a:t>
            </a:fld>
            <a:endParaRPr lang="el-GR"/>
          </a:p>
        </p:txBody>
      </p:sp>
      <p:sp>
        <p:nvSpPr>
          <p:cNvPr id="13" name="Footer Placeholder 5"/>
          <p:cNvSpPr>
            <a:spLocks noGrp="1"/>
          </p:cNvSpPr>
          <p:nvPr>
            <p:ph type="ftr" sz="quarter" idx="11"/>
          </p:nvPr>
        </p:nvSpPr>
        <p:spPr/>
        <p:txBody>
          <a:bodyPr/>
          <a:lstStyle>
            <a:lvl1pPr>
              <a:defRPr/>
            </a:lvl1pPr>
          </a:lstStyle>
          <a:p>
            <a:pPr>
              <a:defRPr/>
            </a:pPr>
            <a:endParaRPr lang="el-GR"/>
          </a:p>
        </p:txBody>
      </p:sp>
      <p:sp>
        <p:nvSpPr>
          <p:cNvPr id="14" name="Slide Number Placeholder 6"/>
          <p:cNvSpPr>
            <a:spLocks noGrp="1"/>
          </p:cNvSpPr>
          <p:nvPr>
            <p:ph type="sldNum" sz="quarter" idx="12"/>
          </p:nvPr>
        </p:nvSpPr>
        <p:spPr/>
        <p:txBody>
          <a:bodyPr/>
          <a:lstStyle>
            <a:lvl1pPr>
              <a:defRPr/>
            </a:lvl1pPr>
          </a:lstStyle>
          <a:p>
            <a:pPr>
              <a:defRPr/>
            </a:pPr>
            <a:fld id="{0BB19A64-1D8A-4628-A477-963DD2503412}" type="slidenum">
              <a:rPr lang="el-GR"/>
              <a:pPr>
                <a:defRPr/>
              </a:pPr>
              <a:t>‹#›</a:t>
            </a:fld>
            <a:endParaRPr lang="el-GR"/>
          </a:p>
        </p:txBody>
      </p:sp>
    </p:spTree>
    <p:extLst>
      <p:ext uri="{BB962C8B-B14F-4D97-AF65-F5344CB8AC3E}">
        <p14:creationId xmlns:p14="http://schemas.microsoft.com/office/powerpoint/2010/main" val="226220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t>Στυλ κύριου τίτλου</a:t>
            </a:r>
            <a:endParaRPr lang="en-US"/>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ea typeface="ＭＳ Ｐゴシック" charset="-128"/>
                <a:cs typeface="+mn-cs"/>
              </a:defRPr>
            </a:lvl1pPr>
          </a:lstStyle>
          <a:p>
            <a:pPr>
              <a:defRPr/>
            </a:pPr>
            <a:fld id="{BFBFA80D-C0BF-4430-8563-622CEE1D1835}" type="datetime1">
              <a:rPr lang="el-GR"/>
              <a:pPr>
                <a:defRPr/>
              </a:pPr>
              <a:t>22/7/2020</a:t>
            </a:fld>
            <a:endParaRPr lang="el-G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ea typeface="ＭＳ Ｐゴシック" charset="-128"/>
                <a:cs typeface="+mn-cs"/>
              </a:defRPr>
            </a:lvl1pPr>
          </a:lstStyle>
          <a:p>
            <a:pPr>
              <a:defRPr/>
            </a:pPr>
            <a:endParaRPr lang="el-G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ea typeface="ＭＳ Ｐゴシック" charset="-128"/>
                <a:cs typeface="+mn-cs"/>
              </a:defRPr>
            </a:lvl1pPr>
          </a:lstStyle>
          <a:p>
            <a:pPr>
              <a:defRPr/>
            </a:pPr>
            <a:fld id="{DE2DC8E6-6E67-48BC-8265-326F652C7906}" type="slidenum">
              <a:rPr lang="el-GR"/>
              <a:pPr>
                <a:defRPr/>
              </a:pPr>
              <a:t>‹#›</a:t>
            </a:fld>
            <a:endParaRPr lang="el-G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 bg1="lt1" tx1="dk1" bg2="lt2" tx2="dk2" accent1="accent1" accent2="accent2" accent3="accent3" accent4="accent4" accent5="accent5" accent6="accent6" hlink="hlink" folHlink="folHlink"/>
  <p:sldLayoutIdLst>
    <p:sldLayoutId id="2147483825" r:id="rId1"/>
    <p:sldLayoutId id="2147483815" r:id="rId2"/>
    <p:sldLayoutId id="2147483826" r:id="rId3"/>
    <p:sldLayoutId id="2147483816" r:id="rId4"/>
    <p:sldLayoutId id="2147483817" r:id="rId5"/>
    <p:sldLayoutId id="2147483818" r:id="rId6"/>
    <p:sldLayoutId id="2147483827" r:id="rId7"/>
    <p:sldLayoutId id="2147483828" r:id="rId8"/>
    <p:sldLayoutId id="2147483829" r:id="rId9"/>
    <p:sldLayoutId id="2147483819" r:id="rId10"/>
    <p:sldLayoutId id="2147483830" r:id="rId11"/>
  </p:sldLayoutIdLst>
  <p:hf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Τίτλος 1"/>
          <p:cNvSpPr>
            <a:spLocks noGrp="1"/>
          </p:cNvSpPr>
          <p:nvPr>
            <p:ph type="ctrTitle"/>
          </p:nvPr>
        </p:nvSpPr>
        <p:spPr>
          <a:xfrm>
            <a:off x="685800" y="1600200"/>
            <a:ext cx="7772400" cy="1779588"/>
          </a:xfrm>
        </p:spPr>
        <p:txBody>
          <a:bodyPr rtlCol="0">
            <a:normAutofit fontScale="90000"/>
          </a:bodyPr>
          <a:lstStyle/>
          <a:p>
            <a:pPr eaLnBrk="1" fontAlgn="auto" hangingPunct="1">
              <a:spcAft>
                <a:spcPts val="0"/>
              </a:spcAft>
              <a:defRPr/>
            </a:pPr>
            <a:r>
              <a:rPr lang="el-GR" b="1" i="1" dirty="0">
                <a:ea typeface="ＭＳ Ｐゴシック" charset="-128"/>
              </a:rPr>
              <a:t>Θερμότητα</a:t>
            </a:r>
            <a:br>
              <a:rPr lang="en-US" b="1" i="1" dirty="0">
                <a:ea typeface="ＭＳ Ｐゴシック" charset="-128"/>
              </a:rPr>
            </a:br>
            <a:r>
              <a:rPr lang="en-US" b="1" i="1" dirty="0">
                <a:ea typeface="ＭＳ Ｐゴシック" charset="-128"/>
              </a:rPr>
              <a:t>  </a:t>
            </a:r>
            <a:r>
              <a:rPr lang="el-GR" b="1" i="1" dirty="0">
                <a:ea typeface="ＭＳ Ｐゴシック" charset="-128"/>
              </a:rPr>
              <a:t> Η θερμότητα μεταφέρεται με ρεύματα</a:t>
            </a:r>
            <a:endParaRPr lang="el-GR" dirty="0">
              <a:ea typeface="ＭＳ Ｐゴシック" charset="-128"/>
            </a:endParaRPr>
          </a:p>
        </p:txBody>
      </p:sp>
      <p:sp>
        <p:nvSpPr>
          <p:cNvPr id="15363" name="Υπότιτλος 2"/>
          <p:cNvSpPr>
            <a:spLocks noGrp="1"/>
          </p:cNvSpPr>
          <p:nvPr>
            <p:ph type="subTitle" idx="1"/>
          </p:nvPr>
        </p:nvSpPr>
        <p:spPr>
          <a:xfrm>
            <a:off x="1371600" y="3556000"/>
            <a:ext cx="6400800" cy="1473200"/>
          </a:xfrm>
        </p:spPr>
        <p:txBody>
          <a:bodyPr/>
          <a:lstStyle/>
          <a:p>
            <a:pPr eaLnBrk="1" hangingPunct="1"/>
            <a:r>
              <a:rPr lang="el-GR">
                <a:solidFill>
                  <a:srgbClr val="898989"/>
                </a:solidFill>
                <a:ea typeface="ＭＳ Ｐゴシック"/>
                <a:cs typeface="ＭＳ Ｐゴシック"/>
              </a:rPr>
              <a:t>Όνομα δασκάλου</a:t>
            </a:r>
          </a:p>
          <a:p>
            <a:pPr eaLnBrk="1" hangingPunct="1"/>
            <a:r>
              <a:rPr lang="el-GR">
                <a:solidFill>
                  <a:srgbClr val="898989"/>
                </a:solidFill>
                <a:ea typeface="ＭＳ Ｐゴシック"/>
                <a:cs typeface="ＭＳ Ｐゴシック"/>
              </a:rPr>
              <a:t>Σχολείο</a:t>
            </a:r>
          </a:p>
        </p:txBody>
      </p:sp>
      <p:pic>
        <p:nvPicPr>
          <p:cNvPr id="15364"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7600" y="3995738"/>
            <a:ext cx="1458913"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58CA6D41-B547-4062-9803-251D912D00A3}" type="slidenum">
              <a:rPr lang="el-GR" smtClean="0">
                <a:solidFill>
                  <a:srgbClr val="898989"/>
                </a:solidFill>
              </a:rPr>
              <a:pPr eaLnBrk="1" hangingPunct="1"/>
              <a:t>10</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Πειραματισμός (3)</a:t>
            </a:r>
          </a:p>
        </p:txBody>
      </p:sp>
      <p:sp>
        <p:nvSpPr>
          <p:cNvPr id="3075" name="TextBox 4"/>
          <p:cNvSpPr txBox="1">
            <a:spLocks noChangeArrowheads="1"/>
          </p:cNvSpPr>
          <p:nvPr/>
        </p:nvSpPr>
        <p:spPr bwMode="auto">
          <a:xfrm>
            <a:off x="3630613" y="1993900"/>
            <a:ext cx="52689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cs typeface="+mn-cs"/>
              </a:rPr>
              <a:t>Κράτησε ένα φύλλο χαρτί πάνω από ένα «αναμμένο» θερμαντικό σώμα. </a:t>
            </a:r>
          </a:p>
          <a:p>
            <a:pPr eaLnBrk="1" hangingPunct="1">
              <a:defRPr/>
            </a:pPr>
            <a:endParaRPr lang="el-GR" sz="3200" dirty="0">
              <a:effectLst>
                <a:outerShdw blurRad="38100" dist="38100" dir="2700000" algn="tl">
                  <a:srgbClr val="000000">
                    <a:alpha val="43137"/>
                  </a:srgbClr>
                </a:outerShdw>
              </a:effectLst>
              <a:cs typeface="+mn-cs"/>
            </a:endParaRPr>
          </a:p>
          <a:p>
            <a:pPr eaLnBrk="1" hangingPunct="1">
              <a:defRPr/>
            </a:pPr>
            <a:r>
              <a:rPr lang="el-GR" sz="3200" dirty="0">
                <a:effectLst>
                  <a:outerShdw blurRad="38100" dist="38100" dir="2700000" algn="tl">
                    <a:srgbClr val="000000">
                      <a:alpha val="43137"/>
                    </a:srgbClr>
                  </a:outerShdw>
                </a:effectLst>
                <a:cs typeface="+mn-cs"/>
              </a:rPr>
              <a:t>Τι παρατηρείς; </a:t>
            </a:r>
          </a:p>
          <a:p>
            <a:pPr eaLnBrk="1" hangingPunct="1">
              <a:defRPr/>
            </a:pPr>
            <a:endParaRPr lang="el-GR" sz="3200" dirty="0">
              <a:effectLst>
                <a:outerShdw blurRad="38100" dist="38100" dir="2700000" algn="tl">
                  <a:srgbClr val="000000">
                    <a:alpha val="43137"/>
                  </a:srgbClr>
                </a:outerShdw>
              </a:effectLst>
              <a:cs typeface="+mn-cs"/>
            </a:endParaRPr>
          </a:p>
          <a:p>
            <a:pPr eaLnBrk="1" hangingPunct="1">
              <a:defRPr/>
            </a:pPr>
            <a:r>
              <a:rPr lang="el-GR" sz="3200" dirty="0">
                <a:effectLst>
                  <a:outerShdw blurRad="38100" dist="38100" dir="2700000" algn="tl">
                    <a:srgbClr val="000000">
                      <a:alpha val="43137"/>
                    </a:srgbClr>
                  </a:outerShdw>
                </a:effectLst>
                <a:cs typeface="+mn-cs"/>
              </a:rPr>
              <a:t>Σύγκρινε την παρατήρησή σου με αυτήν στο προηγούμενο πείραμα</a:t>
            </a:r>
            <a:endParaRPr lang="en-US" sz="3200" dirty="0">
              <a:effectLst>
                <a:outerShdw blurRad="38100" dist="38100" dir="2700000" algn="tl">
                  <a:srgbClr val="000000">
                    <a:alpha val="43137"/>
                  </a:srgbClr>
                </a:outerShdw>
              </a:effectLst>
              <a:cs typeface="+mn-cs"/>
            </a:endParaRPr>
          </a:p>
        </p:txBody>
      </p:sp>
      <p:pic>
        <p:nvPicPr>
          <p:cNvPr id="2560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Εικόνα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bwMode="auto">
          <a:xfrm rot="5400000">
            <a:off x="-127000" y="2641600"/>
            <a:ext cx="3454400" cy="2590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58CA6D41-B547-4062-9803-251D912D00A3}" type="slidenum">
              <a:rPr lang="el-GR" smtClean="0">
                <a:solidFill>
                  <a:srgbClr val="898989"/>
                </a:solidFill>
              </a:rPr>
              <a:pPr eaLnBrk="1" hangingPunct="1"/>
              <a:t>11</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Πειραματισμός (3)</a:t>
            </a:r>
          </a:p>
        </p:txBody>
      </p:sp>
      <p:sp>
        <p:nvSpPr>
          <p:cNvPr id="3075" name="TextBox 4"/>
          <p:cNvSpPr txBox="1">
            <a:spLocks noChangeArrowheads="1"/>
          </p:cNvSpPr>
          <p:nvPr/>
        </p:nvSpPr>
        <p:spPr bwMode="auto">
          <a:xfrm>
            <a:off x="3607522" y="2245591"/>
            <a:ext cx="52689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solidFill>
                  <a:srgbClr val="FF0000"/>
                </a:solidFill>
                <a:effectLst>
                  <a:outerShdw blurRad="38100" dist="38100" dir="2700000" algn="tl">
                    <a:srgbClr val="000000">
                      <a:alpha val="43137"/>
                    </a:srgbClr>
                  </a:outerShdw>
                </a:effectLst>
                <a:latin typeface="Comic Sans MS" pitchFamily="66" charset="0"/>
              </a:rPr>
              <a:t>Το άκρο του φύλλου κινείται προς τα πάνω. Η αιτία είναι ο ζεστός αέρας που κινείται προς τα πάνω, όπως ακριβώς και το ζεστό νερό προηγουμένως. </a:t>
            </a:r>
          </a:p>
        </p:txBody>
      </p:sp>
      <p:pic>
        <p:nvPicPr>
          <p:cNvPr id="2560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Εικόνα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bwMode="auto">
          <a:xfrm rot="5400000">
            <a:off x="-127000" y="2641600"/>
            <a:ext cx="3454400" cy="2590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603338"/>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628A7ECE-1C2F-4B10-9BB0-7A597536ECE7}" type="slidenum">
              <a:rPr lang="el-GR" smtClean="0">
                <a:solidFill>
                  <a:srgbClr val="898989"/>
                </a:solidFill>
              </a:rPr>
              <a:pPr eaLnBrk="1" hangingPunct="1"/>
              <a:t>12</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Συμπέρασμα </a:t>
            </a:r>
          </a:p>
        </p:txBody>
      </p:sp>
      <p:sp>
        <p:nvSpPr>
          <p:cNvPr id="3075" name="TextBox 4"/>
          <p:cNvSpPr txBox="1">
            <a:spLocks noChangeArrowheads="1"/>
          </p:cNvSpPr>
          <p:nvPr/>
        </p:nvSpPr>
        <p:spPr bwMode="auto">
          <a:xfrm>
            <a:off x="228600" y="2511425"/>
            <a:ext cx="86772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cs typeface="+mn-cs"/>
              </a:rPr>
              <a:t>Χρησιμοποιώντας τις λέξεις στο μπλε πλαίσιο προσπαθήστε να καταλήξετε σε ένα συμπέρασμα που να περιγράφει τις προηγούμενες παρατηρήσεις σας. </a:t>
            </a:r>
            <a:endParaRPr lang="en-US" sz="3200" dirty="0">
              <a:effectLst>
                <a:outerShdw blurRad="38100" dist="38100" dir="2700000" algn="tl">
                  <a:srgbClr val="000000">
                    <a:alpha val="43137"/>
                  </a:srgbClr>
                </a:outerShdw>
              </a:effectLst>
              <a:cs typeface="+mn-cs"/>
            </a:endParaRPr>
          </a:p>
        </p:txBody>
      </p:sp>
      <p:pic>
        <p:nvPicPr>
          <p:cNvPr id="27653"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BCED49CF-CBCB-41EC-AB5B-565563F93BDA}" type="slidenum">
              <a:rPr lang="el-GR" smtClean="0">
                <a:solidFill>
                  <a:srgbClr val="898989"/>
                </a:solidFill>
              </a:rPr>
              <a:pPr eaLnBrk="1" hangingPunct="1"/>
              <a:t>13</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Συμπέρασμα </a:t>
            </a:r>
          </a:p>
        </p:txBody>
      </p:sp>
      <p:sp>
        <p:nvSpPr>
          <p:cNvPr id="3075" name="TextBox 4"/>
          <p:cNvSpPr txBox="1">
            <a:spLocks noChangeArrowheads="1"/>
          </p:cNvSpPr>
          <p:nvPr/>
        </p:nvSpPr>
        <p:spPr bwMode="auto">
          <a:xfrm>
            <a:off x="228600" y="2511425"/>
            <a:ext cx="86772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solidFill>
                  <a:srgbClr val="FF0000"/>
                </a:solidFill>
                <a:effectLst>
                  <a:outerShdw blurRad="38100" dist="38100" dir="2700000" algn="tl">
                    <a:srgbClr val="000000">
                      <a:alpha val="43137"/>
                    </a:srgbClr>
                  </a:outerShdw>
                </a:effectLst>
                <a:latin typeface="Comic Sans MS" pitchFamily="66" charset="0"/>
                <a:cs typeface="+mn-cs"/>
              </a:rPr>
              <a:t>Στα υγρά και στα αέρια η θερμότητα μεταφέρεται και με ρεύματα. Το υγρό ή ο αέρας που έχει μεγαλύτερη θερμοκρασία μετακινείται προς τα πάνω μεταφέροντας θερμότητα.</a:t>
            </a:r>
          </a:p>
        </p:txBody>
      </p:sp>
      <p:pic>
        <p:nvPicPr>
          <p:cNvPr id="28677"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61144169-322C-4B58-8297-261028FD0813}" type="slidenum">
              <a:rPr lang="el-GR" smtClean="0">
                <a:solidFill>
                  <a:srgbClr val="898989"/>
                </a:solidFill>
              </a:rPr>
              <a:pPr eaLnBrk="1" hangingPunct="1"/>
              <a:t>14</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Εφαρμογή (1)</a:t>
            </a:r>
          </a:p>
        </p:txBody>
      </p:sp>
      <p:sp>
        <p:nvSpPr>
          <p:cNvPr id="3075" name="TextBox 4"/>
          <p:cNvSpPr txBox="1">
            <a:spLocks noChangeArrowheads="1"/>
          </p:cNvSpPr>
          <p:nvPr/>
        </p:nvSpPr>
        <p:spPr bwMode="auto">
          <a:xfrm>
            <a:off x="3886200" y="2609850"/>
            <a:ext cx="5257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cs typeface="+mn-cs"/>
              </a:rPr>
              <a:t>Μπορείς να περιγράψεις με συντομία τη λειτουργία του συστήματος κεντρικής θέρμανσης; </a:t>
            </a:r>
            <a:endParaRPr lang="en-US" sz="3200" dirty="0">
              <a:effectLst>
                <a:outerShdw blurRad="38100" dist="38100" dir="2700000" algn="tl">
                  <a:srgbClr val="000000">
                    <a:alpha val="43137"/>
                  </a:srgbClr>
                </a:outerShdw>
              </a:effectLst>
              <a:cs typeface="+mn-cs"/>
            </a:endParaRPr>
          </a:p>
        </p:txBody>
      </p:sp>
      <p:pic>
        <p:nvPicPr>
          <p:cNvPr id="29701"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362200"/>
            <a:ext cx="3562280" cy="375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EEC2FAE0-F645-48ED-BC8B-E2330D15A879}" type="slidenum">
              <a:rPr lang="el-GR" smtClean="0">
                <a:solidFill>
                  <a:srgbClr val="898989"/>
                </a:solidFill>
              </a:rPr>
              <a:pPr eaLnBrk="1" hangingPunct="1"/>
              <a:t>15</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Εφαρμογή (1)</a:t>
            </a:r>
          </a:p>
        </p:txBody>
      </p:sp>
      <p:sp>
        <p:nvSpPr>
          <p:cNvPr id="3075" name="TextBox 4"/>
          <p:cNvSpPr txBox="1">
            <a:spLocks noChangeArrowheads="1"/>
          </p:cNvSpPr>
          <p:nvPr/>
        </p:nvSpPr>
        <p:spPr bwMode="auto">
          <a:xfrm>
            <a:off x="3276600" y="2609850"/>
            <a:ext cx="5867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600" dirty="0">
                <a:solidFill>
                  <a:srgbClr val="FF0000"/>
                </a:solidFill>
                <a:effectLst>
                  <a:outerShdw blurRad="38100" dist="38100" dir="2700000" algn="tl">
                    <a:srgbClr val="000000">
                      <a:alpha val="43137"/>
                    </a:srgbClr>
                  </a:outerShdw>
                </a:effectLst>
                <a:latin typeface="Comic Sans MS" pitchFamily="66" charset="0"/>
                <a:cs typeface="+mn-cs"/>
              </a:rPr>
              <a:t>Καθώς το πετρέλαιο ή το φυσικό αέριο καίγεται, θερμαίνεται το νερό στον λέβητα. Το ζεστό νερό βοηθιέται από τον κυκλοφορητή να φτάσει πιο γρήγορα στα δωμάτια, μεταφέροντας με ρεύματα τη θερμότητα στα «σώματα». Ο αέρας κοντά σ’ αυτά θερμαίνεται και ανεβαίνει προς τα πάνω, μεταφέροντας με ρεύματα τη θερμότητα στο δωμάτιο.</a:t>
            </a:r>
          </a:p>
        </p:txBody>
      </p:sp>
      <p:pic>
        <p:nvPicPr>
          <p:cNvPr id="3072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209218"/>
            <a:ext cx="2743200" cy="2894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96F86612-2C73-4813-9C58-EDB5692570CB}" type="slidenum">
              <a:rPr lang="el-GR" smtClean="0">
                <a:solidFill>
                  <a:srgbClr val="898989"/>
                </a:solidFill>
              </a:rPr>
              <a:pPr eaLnBrk="1" hangingPunct="1"/>
              <a:t>16</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Εφαρμογή (2)</a:t>
            </a:r>
          </a:p>
        </p:txBody>
      </p:sp>
      <p:sp>
        <p:nvSpPr>
          <p:cNvPr id="3075" name="TextBox 4"/>
          <p:cNvSpPr txBox="1">
            <a:spLocks noChangeArrowheads="1"/>
          </p:cNvSpPr>
          <p:nvPr/>
        </p:nvSpPr>
        <p:spPr bwMode="auto">
          <a:xfrm>
            <a:off x="3886200" y="2609850"/>
            <a:ext cx="5257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cs typeface="+mn-cs"/>
              </a:rPr>
              <a:t>Με ποιο τρόπο μεταδίδεται η ενέργεια από το μάτι της κουζίνας στην κατσαρόλα και με ποιο τρόπο μεταφέρεται στις πατάτες;</a:t>
            </a:r>
            <a:endParaRPr lang="en-US" sz="3200" dirty="0">
              <a:effectLst>
                <a:outerShdw blurRad="38100" dist="38100" dir="2700000" algn="tl">
                  <a:srgbClr val="000000">
                    <a:alpha val="43137"/>
                  </a:srgbClr>
                </a:outerShdw>
              </a:effectLst>
              <a:cs typeface="+mn-cs"/>
            </a:endParaRPr>
          </a:p>
        </p:txBody>
      </p:sp>
      <p:pic>
        <p:nvPicPr>
          <p:cNvPr id="3174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905125"/>
            <a:ext cx="3562350" cy="26717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46D9575D-3015-4CD7-8F0D-1AEB146A1C1E}" type="slidenum">
              <a:rPr lang="el-GR" smtClean="0">
                <a:solidFill>
                  <a:srgbClr val="898989"/>
                </a:solidFill>
              </a:rPr>
              <a:pPr eaLnBrk="1" hangingPunct="1"/>
              <a:t>17</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Εφαρμογή (2)</a:t>
            </a:r>
          </a:p>
        </p:txBody>
      </p:sp>
      <p:sp>
        <p:nvSpPr>
          <p:cNvPr id="3075" name="TextBox 4"/>
          <p:cNvSpPr txBox="1">
            <a:spLocks noChangeArrowheads="1"/>
          </p:cNvSpPr>
          <p:nvPr/>
        </p:nvSpPr>
        <p:spPr bwMode="auto">
          <a:xfrm>
            <a:off x="3886200" y="2471738"/>
            <a:ext cx="52578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solidFill>
                  <a:srgbClr val="FF0000"/>
                </a:solidFill>
                <a:effectLst>
                  <a:outerShdw blurRad="38100" dist="38100" dir="2700000" algn="tl">
                    <a:srgbClr val="000000">
                      <a:alpha val="43137"/>
                    </a:srgbClr>
                  </a:outerShdw>
                </a:effectLst>
                <a:latin typeface="Comic Sans MS" pitchFamily="66" charset="0"/>
                <a:cs typeface="+mn-cs"/>
              </a:rPr>
              <a:t>Από το «μάτι» στης κουζίνας η θερμότητα μεταδίδεται με αγωγή στην κατσαρόλα. Μέσα στο νερό, η θερμότητα μεταφέρεται με ρεύματα και καταλήγει στις πατάτες.</a:t>
            </a:r>
          </a:p>
        </p:txBody>
      </p:sp>
      <p:pic>
        <p:nvPicPr>
          <p:cNvPr id="32773"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905125"/>
            <a:ext cx="3562350" cy="26717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92A401B6-8524-4629-8CD8-DD8F618F6D98}" type="slidenum">
              <a:rPr lang="el-GR" smtClean="0">
                <a:solidFill>
                  <a:srgbClr val="898989"/>
                </a:solidFill>
              </a:rPr>
              <a:pPr eaLnBrk="1" hangingPunct="1"/>
              <a:t>18</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Εφαρμογή (</a:t>
            </a:r>
            <a:r>
              <a:rPr lang="en-US" sz="3200" dirty="0">
                <a:effectLst>
                  <a:outerShdw blurRad="38100" dist="38100" dir="2700000" algn="tl">
                    <a:srgbClr val="000000">
                      <a:alpha val="43137"/>
                    </a:srgbClr>
                  </a:outerShdw>
                </a:effectLst>
                <a:ea typeface="ＭＳ Ｐゴシック" charset="-128"/>
              </a:rPr>
              <a:t>3</a:t>
            </a:r>
            <a:r>
              <a:rPr lang="el-GR" sz="3200" dirty="0">
                <a:effectLst>
                  <a:outerShdw blurRad="38100" dist="38100" dir="2700000" algn="tl">
                    <a:srgbClr val="000000">
                      <a:alpha val="43137"/>
                    </a:srgbClr>
                  </a:outerShdw>
                </a:effectLst>
                <a:ea typeface="ＭＳ Ｐゴシック" charset="-128"/>
              </a:rPr>
              <a:t>)</a:t>
            </a:r>
          </a:p>
        </p:txBody>
      </p:sp>
      <p:sp>
        <p:nvSpPr>
          <p:cNvPr id="3075" name="TextBox 4"/>
          <p:cNvSpPr txBox="1">
            <a:spLocks noChangeArrowheads="1"/>
          </p:cNvSpPr>
          <p:nvPr/>
        </p:nvSpPr>
        <p:spPr bwMode="auto">
          <a:xfrm>
            <a:off x="3886200" y="2609850"/>
            <a:ext cx="5257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cs typeface="+mn-cs"/>
              </a:rPr>
              <a:t>Στον αέρα υπάρχουν διάφορα </a:t>
            </a:r>
            <a:r>
              <a:rPr lang="el-GR" sz="3200" dirty="0" err="1">
                <a:effectLst>
                  <a:outerShdw blurRad="38100" dist="38100" dir="2700000" algn="tl">
                    <a:srgbClr val="000000">
                      <a:alpha val="43137"/>
                    </a:srgbClr>
                  </a:outerShdw>
                </a:effectLst>
                <a:cs typeface="+mn-cs"/>
              </a:rPr>
              <a:t>σκουπιδάκια</a:t>
            </a:r>
            <a:r>
              <a:rPr lang="el-GR" sz="3200" dirty="0">
                <a:effectLst>
                  <a:outerShdw blurRad="38100" dist="38100" dir="2700000" algn="tl">
                    <a:srgbClr val="000000">
                      <a:alpha val="43137"/>
                    </a:srgbClr>
                  </a:outerShdw>
                </a:effectLst>
                <a:cs typeface="+mn-cs"/>
              </a:rPr>
              <a:t> τόσο μικρά, που δεν μπορούμε να τα δούμε. Μπορείς να εξηγήσεις γιατί μαυρίζει ο τοίχος πάνω από τα θερμαντικά σώματα;</a:t>
            </a:r>
            <a:endParaRPr lang="en-US" sz="3200" dirty="0">
              <a:effectLst>
                <a:outerShdw blurRad="38100" dist="38100" dir="2700000" algn="tl">
                  <a:srgbClr val="000000">
                    <a:alpha val="43137"/>
                  </a:srgbClr>
                </a:outerShdw>
              </a:effectLst>
              <a:cs typeface="+mn-cs"/>
            </a:endParaRPr>
          </a:p>
        </p:txBody>
      </p:sp>
      <p:pic>
        <p:nvPicPr>
          <p:cNvPr id="33797"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905441"/>
            <a:ext cx="3562280" cy="2671710"/>
          </a:xfrm>
          <a:prstGeom prst="ellipse">
            <a:avLst/>
          </a:prstGeom>
          <a:ln>
            <a:noFill/>
          </a:ln>
          <a:effectLst>
            <a:softEdge rad="112500"/>
          </a:effectLst>
        </p:spPr>
      </p:pic>
    </p:spTree>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11AFDA08-CD23-457E-9F2F-6463E6A159F2}" type="slidenum">
              <a:rPr lang="el-GR" smtClean="0">
                <a:solidFill>
                  <a:srgbClr val="898989"/>
                </a:solidFill>
              </a:rPr>
              <a:pPr eaLnBrk="1" hangingPunct="1"/>
              <a:t>19</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Εφαρμογή (</a:t>
            </a:r>
            <a:r>
              <a:rPr lang="en-US" sz="3200" dirty="0">
                <a:effectLst>
                  <a:outerShdw blurRad="38100" dist="38100" dir="2700000" algn="tl">
                    <a:srgbClr val="000000">
                      <a:alpha val="43137"/>
                    </a:srgbClr>
                  </a:outerShdw>
                </a:effectLst>
                <a:ea typeface="ＭＳ Ｐゴシック" charset="-128"/>
              </a:rPr>
              <a:t>3</a:t>
            </a:r>
            <a:r>
              <a:rPr lang="el-GR" sz="3200" dirty="0">
                <a:effectLst>
                  <a:outerShdw blurRad="38100" dist="38100" dir="2700000" algn="tl">
                    <a:srgbClr val="000000">
                      <a:alpha val="43137"/>
                    </a:srgbClr>
                  </a:outerShdw>
                </a:effectLst>
                <a:ea typeface="ＭＳ Ｐゴシック" charset="-128"/>
              </a:rPr>
              <a:t>)</a:t>
            </a:r>
          </a:p>
        </p:txBody>
      </p:sp>
      <p:sp>
        <p:nvSpPr>
          <p:cNvPr id="3075" name="TextBox 4"/>
          <p:cNvSpPr txBox="1">
            <a:spLocks noChangeArrowheads="1"/>
          </p:cNvSpPr>
          <p:nvPr/>
        </p:nvSpPr>
        <p:spPr bwMode="auto">
          <a:xfrm>
            <a:off x="3886200" y="2609850"/>
            <a:ext cx="5257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solidFill>
                  <a:srgbClr val="FF0000"/>
                </a:solidFill>
                <a:effectLst>
                  <a:outerShdw blurRad="38100" dist="38100" dir="2700000" algn="tl">
                    <a:srgbClr val="000000">
                      <a:alpha val="43137"/>
                    </a:srgbClr>
                  </a:outerShdw>
                </a:effectLst>
                <a:latin typeface="Comic Sans MS" pitchFamily="66" charset="0"/>
                <a:cs typeface="+mn-cs"/>
              </a:rPr>
              <a:t>Καθώς ο ζεστός αέρας ανεβαίνει προς τα πάνω, παρασύρει μαζί του μικρά </a:t>
            </a:r>
            <a:r>
              <a:rPr lang="el-GR" sz="3200" dirty="0" err="1">
                <a:solidFill>
                  <a:srgbClr val="FF0000"/>
                </a:solidFill>
                <a:effectLst>
                  <a:outerShdw blurRad="38100" dist="38100" dir="2700000" algn="tl">
                    <a:srgbClr val="000000">
                      <a:alpha val="43137"/>
                    </a:srgbClr>
                  </a:outerShdw>
                </a:effectLst>
                <a:latin typeface="Comic Sans MS" pitchFamily="66" charset="0"/>
                <a:cs typeface="+mn-cs"/>
              </a:rPr>
              <a:t>σκουπιδάκια</a:t>
            </a:r>
            <a:r>
              <a:rPr lang="el-GR" sz="3200" dirty="0">
                <a:solidFill>
                  <a:srgbClr val="FF0000"/>
                </a:solidFill>
                <a:effectLst>
                  <a:outerShdw blurRad="38100" dist="38100" dir="2700000" algn="tl">
                    <a:srgbClr val="000000">
                      <a:alpha val="43137"/>
                    </a:srgbClr>
                  </a:outerShdw>
                </a:effectLst>
                <a:latin typeface="Comic Sans MS" pitchFamily="66" charset="0"/>
                <a:cs typeface="+mn-cs"/>
              </a:rPr>
              <a:t> και σκόνη, που κολλάνε στον τοίχο πάνω από τα θερμαντικά σώματα και τον μαυρίζουν.</a:t>
            </a:r>
          </a:p>
        </p:txBody>
      </p:sp>
      <p:pic>
        <p:nvPicPr>
          <p:cNvPr id="34821"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905441"/>
            <a:ext cx="3562280" cy="2671710"/>
          </a:xfrm>
          <a:prstGeom prst="ellipse">
            <a:avLst/>
          </a:prstGeom>
          <a:ln>
            <a:noFill/>
          </a:ln>
          <a:effectLst>
            <a:softEdge rad="112500"/>
          </a:effectLst>
        </p:spPr>
      </p:pic>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0182D17D-9330-4135-A511-C7F60BE49FC1}" type="slidenum">
              <a:rPr lang="el-GR" smtClean="0">
                <a:solidFill>
                  <a:srgbClr val="898989"/>
                </a:solidFill>
              </a:rPr>
              <a:pPr eaLnBrk="1" hangingPunct="1"/>
              <a:t>2</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Έναυσμα (1)</a:t>
            </a:r>
          </a:p>
        </p:txBody>
      </p:sp>
      <p:sp>
        <p:nvSpPr>
          <p:cNvPr id="3075" name="TextBox 4"/>
          <p:cNvSpPr txBox="1">
            <a:spLocks noChangeArrowheads="1"/>
          </p:cNvSpPr>
          <p:nvPr/>
        </p:nvSpPr>
        <p:spPr bwMode="auto">
          <a:xfrm>
            <a:off x="3886200" y="2057400"/>
            <a:ext cx="5257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400" dirty="0">
                <a:effectLst>
                  <a:outerShdw blurRad="38100" dist="38100" dir="2700000" algn="tl">
                    <a:srgbClr val="000000">
                      <a:alpha val="43137"/>
                    </a:srgbClr>
                  </a:outerShdw>
                </a:effectLst>
                <a:cs typeface="+mn-cs"/>
              </a:rPr>
              <a:t>Παρατήρησε στο διπλανό σκίτσο το σύστημα κεντρικής θέρμανσης μιας πολυκατοικίας. </a:t>
            </a:r>
            <a:r>
              <a:rPr lang="el-GR" sz="2400" b="1" dirty="0">
                <a:cs typeface="+mn-cs"/>
              </a:rPr>
              <a:t>Χρησιμοποιούμε πετρέλαιο ή φυσικό αέριο που αφού καεί ζεσταίνει το νερό που υπάρχει στον λέβητα. Στη συνέχεια το ζεστό νερό μεταφέρεται μέσα από τις σωλήνες στα «σώματα» του καλοριφέρ. Από εκεί η θερμότητα μεταδίδεται από τα ζεστά σώματα στον αέρα που βρίσκεται γύρω από αυτά.</a:t>
            </a:r>
            <a:endParaRPr lang="en-US" sz="2400" dirty="0">
              <a:effectLst>
                <a:outerShdw blurRad="38100" dist="38100" dir="2700000" algn="tl">
                  <a:srgbClr val="000000">
                    <a:alpha val="43137"/>
                  </a:srgbClr>
                </a:outerShdw>
              </a:effectLst>
              <a:cs typeface="+mn-cs"/>
            </a:endParaRPr>
          </a:p>
        </p:txBody>
      </p:sp>
      <p:pic>
        <p:nvPicPr>
          <p:cNvPr id="1638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362200"/>
            <a:ext cx="3562280" cy="375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46BF88C6-05AA-4099-B1D9-F1A4E973B0BB}" type="slidenum">
              <a:rPr lang="el-GR" smtClean="0">
                <a:solidFill>
                  <a:srgbClr val="898989"/>
                </a:solidFill>
              </a:rPr>
              <a:pPr eaLnBrk="1" hangingPunct="1"/>
              <a:t>3</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Έναυσμα (1)</a:t>
            </a:r>
          </a:p>
        </p:txBody>
      </p:sp>
      <p:sp>
        <p:nvSpPr>
          <p:cNvPr id="3075" name="TextBox 4"/>
          <p:cNvSpPr txBox="1">
            <a:spLocks noChangeArrowheads="1"/>
          </p:cNvSpPr>
          <p:nvPr/>
        </p:nvSpPr>
        <p:spPr bwMode="auto">
          <a:xfrm>
            <a:off x="3886200" y="2609850"/>
            <a:ext cx="52578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cs typeface="+mn-cs"/>
              </a:rPr>
              <a:t>Το νερό όμως και ο αέρας δεν είναι καλοί αγωγοί της θερμότητας, αφού είναι υγρό και αέριο αντίστοιχα. </a:t>
            </a:r>
          </a:p>
          <a:p>
            <a:pPr eaLnBrk="1" hangingPunct="1">
              <a:defRPr/>
            </a:pPr>
            <a:endParaRPr lang="el-GR" sz="3200" dirty="0">
              <a:effectLst>
                <a:outerShdw blurRad="38100" dist="38100" dir="2700000" algn="tl">
                  <a:srgbClr val="000000">
                    <a:alpha val="43137"/>
                  </a:srgbClr>
                </a:outerShdw>
              </a:effectLst>
              <a:cs typeface="+mn-cs"/>
            </a:endParaRPr>
          </a:p>
          <a:p>
            <a:pPr eaLnBrk="1" hangingPunct="1">
              <a:defRPr/>
            </a:pPr>
            <a:r>
              <a:rPr lang="el-GR" sz="3200" dirty="0">
                <a:effectLst>
                  <a:outerShdw blurRad="38100" dist="38100" dir="2700000" algn="tl">
                    <a:srgbClr val="000000">
                      <a:alpha val="43137"/>
                    </a:srgbClr>
                  </a:outerShdw>
                </a:effectLst>
                <a:cs typeface="+mn-cs"/>
              </a:rPr>
              <a:t>Άρα πώς έγινε η μεταφορά της θερμότητας;</a:t>
            </a:r>
            <a:endParaRPr lang="en-US" sz="3200" dirty="0">
              <a:effectLst>
                <a:outerShdw blurRad="38100" dist="38100" dir="2700000" algn="tl">
                  <a:srgbClr val="000000">
                    <a:alpha val="43137"/>
                  </a:srgbClr>
                </a:outerShdw>
              </a:effectLst>
              <a:cs typeface="+mn-cs"/>
            </a:endParaRPr>
          </a:p>
        </p:txBody>
      </p:sp>
      <p:pic>
        <p:nvPicPr>
          <p:cNvPr id="17413"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362200"/>
            <a:ext cx="3562280" cy="3758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1B8F8380-0AB3-4609-A8AD-75C1BA1AA6B8}" type="slidenum">
              <a:rPr lang="el-GR" smtClean="0">
                <a:solidFill>
                  <a:srgbClr val="898989"/>
                </a:solidFill>
              </a:rPr>
              <a:pPr eaLnBrk="1" hangingPunct="1"/>
              <a:t>4</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Πειραματισμός (1)</a:t>
            </a:r>
          </a:p>
        </p:txBody>
      </p:sp>
      <p:sp>
        <p:nvSpPr>
          <p:cNvPr id="3075" name="TextBox 4"/>
          <p:cNvSpPr txBox="1">
            <a:spLocks noChangeArrowheads="1"/>
          </p:cNvSpPr>
          <p:nvPr/>
        </p:nvSpPr>
        <p:spPr bwMode="auto">
          <a:xfrm>
            <a:off x="3651250" y="2206625"/>
            <a:ext cx="52689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800" dirty="0">
                <a:effectLst>
                  <a:outerShdw blurRad="38100" dist="38100" dir="2700000" algn="tl">
                    <a:srgbClr val="000000">
                      <a:alpha val="43137"/>
                    </a:srgbClr>
                  </a:outerShdw>
                </a:effectLst>
                <a:cs typeface="+mn-cs"/>
              </a:rPr>
              <a:t>Βάλε λίγο νερό σε δύο μπαλόνια. Δέσε τα μπαλόνια προσπαθώντας να μη μείνει αέρας μέσα τους. </a:t>
            </a:r>
          </a:p>
          <a:p>
            <a:pPr eaLnBrk="1" hangingPunct="1">
              <a:defRPr/>
            </a:pPr>
            <a:r>
              <a:rPr lang="el-GR" sz="2800" dirty="0">
                <a:effectLst>
                  <a:outerShdw blurRad="38100" dist="38100" dir="2700000" algn="tl">
                    <a:srgbClr val="000000">
                      <a:alpha val="43137"/>
                    </a:srgbClr>
                  </a:outerShdw>
                </a:effectLst>
                <a:cs typeface="+mn-cs"/>
              </a:rPr>
              <a:t>Βάλε το ένα μπαλόνι σε παγωμένο και το άλλο σε ζεστό νερό. </a:t>
            </a:r>
          </a:p>
          <a:p>
            <a:pPr eaLnBrk="1" hangingPunct="1">
              <a:defRPr/>
            </a:pPr>
            <a:r>
              <a:rPr lang="el-GR" sz="2800" dirty="0">
                <a:effectLst>
                  <a:outerShdw blurRad="38100" dist="38100" dir="2700000" algn="tl">
                    <a:srgbClr val="000000">
                      <a:alpha val="43137"/>
                    </a:srgbClr>
                  </a:outerShdw>
                </a:effectLst>
                <a:cs typeface="+mn-cs"/>
              </a:rPr>
              <a:t>Μετά από πέντε λεπτά ρίξε τα μπαλόνια στον κουβά, τον οποίο έχεις γεμίσει με νερό από τη βρύση.</a:t>
            </a:r>
            <a:endParaRPr lang="en-US" sz="2800" dirty="0">
              <a:effectLst>
                <a:outerShdw blurRad="38100" dist="38100" dir="2700000" algn="tl">
                  <a:srgbClr val="000000">
                    <a:alpha val="43137"/>
                  </a:srgbClr>
                </a:outerShdw>
              </a:effectLst>
              <a:cs typeface="+mn-cs"/>
            </a:endParaRPr>
          </a:p>
        </p:txBody>
      </p:sp>
      <p:pic>
        <p:nvPicPr>
          <p:cNvPr id="19461"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Εικόνα 1"/>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rot="5400000">
            <a:off x="-293700" y="2884501"/>
            <a:ext cx="4092599" cy="2895599"/>
          </a:xfrm>
          <a:prstGeom prst="rect">
            <a:avLst/>
          </a:prstGeom>
          <a:ln>
            <a:noFill/>
          </a:ln>
          <a:effectLst>
            <a:softEdge rad="112500"/>
          </a:effectLst>
        </p:spPr>
      </p:pic>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CBAACAF4-5B3A-4037-A84E-9B0CF0373118}" type="slidenum">
              <a:rPr lang="el-GR" smtClean="0">
                <a:solidFill>
                  <a:srgbClr val="898989"/>
                </a:solidFill>
              </a:rPr>
              <a:pPr eaLnBrk="1" hangingPunct="1"/>
              <a:t>5</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Πειραματισμός (1)</a:t>
            </a:r>
          </a:p>
        </p:txBody>
      </p:sp>
      <p:sp>
        <p:nvSpPr>
          <p:cNvPr id="3075" name="TextBox 4"/>
          <p:cNvSpPr txBox="1">
            <a:spLocks noChangeArrowheads="1"/>
          </p:cNvSpPr>
          <p:nvPr/>
        </p:nvSpPr>
        <p:spPr bwMode="auto">
          <a:xfrm>
            <a:off x="4953000" y="3430588"/>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cs typeface="+mn-cs"/>
              </a:rPr>
              <a:t>Τι παρατηρείς;</a:t>
            </a:r>
            <a:endParaRPr lang="en-US" sz="3200" dirty="0">
              <a:effectLst>
                <a:outerShdw blurRad="38100" dist="38100" dir="2700000" algn="tl">
                  <a:srgbClr val="000000">
                    <a:alpha val="43137"/>
                  </a:srgbClr>
                </a:outerShdw>
              </a:effectLst>
              <a:cs typeface="+mn-cs"/>
            </a:endParaRPr>
          </a:p>
        </p:txBody>
      </p:sp>
      <p:pic>
        <p:nvPicPr>
          <p:cNvPr id="20485"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Μπαλόνια.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5400000">
            <a:off x="-348601" y="2863201"/>
            <a:ext cx="4709824" cy="2641023"/>
          </a:xfrm>
          <a:prstGeom prst="rect">
            <a:avLst/>
          </a:prstGeom>
        </p:spPr>
      </p:pic>
    </p:spTree>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E7A9ECCD-A609-45BD-82C2-29D4EE045384}" type="slidenum">
              <a:rPr lang="el-GR" smtClean="0">
                <a:solidFill>
                  <a:srgbClr val="898989"/>
                </a:solidFill>
              </a:rPr>
              <a:pPr eaLnBrk="1" hangingPunct="1"/>
              <a:t>6</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Πειραματισμός (1)</a:t>
            </a:r>
          </a:p>
        </p:txBody>
      </p:sp>
      <p:sp>
        <p:nvSpPr>
          <p:cNvPr id="3075" name="TextBox 4"/>
          <p:cNvSpPr txBox="1">
            <a:spLocks noChangeArrowheads="1"/>
          </p:cNvSpPr>
          <p:nvPr/>
        </p:nvSpPr>
        <p:spPr bwMode="auto">
          <a:xfrm>
            <a:off x="3962400" y="2819400"/>
            <a:ext cx="49212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solidFill>
                  <a:srgbClr val="FF0000"/>
                </a:solidFill>
                <a:effectLst>
                  <a:outerShdw blurRad="38100" dist="38100" dir="2700000" algn="tl">
                    <a:srgbClr val="000000">
                      <a:alpha val="43137"/>
                    </a:srgbClr>
                  </a:outerShdw>
                </a:effectLst>
                <a:latin typeface="Comic Sans MS" pitchFamily="66" charset="0"/>
                <a:cs typeface="+mn-cs"/>
              </a:rPr>
              <a:t>Το μπαλόνι με το ζεστό νερό ανεβαίνει προς την επιφάνεια και επιπλέει ενώ το μπαλόνι με το κρύο νερό καταβυθίζεται.</a:t>
            </a:r>
          </a:p>
        </p:txBody>
      </p:sp>
      <p:pic>
        <p:nvPicPr>
          <p:cNvPr id="2150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Εικόνα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125333" y="2487533"/>
            <a:ext cx="4594066" cy="3124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43B5FC98-AE7F-4496-9F72-CD344931721D}" type="slidenum">
              <a:rPr lang="el-GR" smtClean="0">
                <a:solidFill>
                  <a:srgbClr val="898989"/>
                </a:solidFill>
              </a:rPr>
              <a:pPr eaLnBrk="1" hangingPunct="1"/>
              <a:t>7</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Πειραματισμός (2)</a:t>
            </a:r>
          </a:p>
        </p:txBody>
      </p:sp>
      <p:sp>
        <p:nvSpPr>
          <p:cNvPr id="3075" name="TextBox 4"/>
          <p:cNvSpPr txBox="1">
            <a:spLocks noChangeArrowheads="1"/>
          </p:cNvSpPr>
          <p:nvPr/>
        </p:nvSpPr>
        <p:spPr bwMode="auto">
          <a:xfrm>
            <a:off x="3651250" y="1905000"/>
            <a:ext cx="52689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2800" dirty="0">
                <a:effectLst>
                  <a:outerShdw blurRad="38100" dist="38100" dir="2700000" algn="tl">
                    <a:srgbClr val="000000">
                      <a:alpha val="43137"/>
                    </a:srgbClr>
                  </a:outerShdw>
                </a:effectLst>
                <a:cs typeface="+mn-cs"/>
              </a:rPr>
              <a:t>Γέμισε ένα μπουκάλι με νερό βρύσης κι ένα ποτήρι με ζεστό χρωματισμένο νερό. Σε ένα χοντρό χαρτόνι άνοιξε μία τρύπα. Χρησιμοποιώντας το χαρτόνι τοποθέτησε το μπουκάλι πάνω στο ποτήρι, όπως βλέπεις στην εικόνα. Πρόσεξε ώστε η τρύπα του χαρτονιού να βρίσκεται κάτω από το στόμιο του μπουκαλιού. </a:t>
            </a:r>
            <a:endParaRPr lang="en-US" sz="2800" dirty="0">
              <a:effectLst>
                <a:outerShdw blurRad="38100" dist="38100" dir="2700000" algn="tl">
                  <a:srgbClr val="000000">
                    <a:alpha val="43137"/>
                  </a:srgbClr>
                </a:outerShdw>
              </a:effectLst>
              <a:cs typeface="+mn-cs"/>
            </a:endParaRPr>
          </a:p>
        </p:txBody>
      </p:sp>
      <p:pic>
        <p:nvPicPr>
          <p:cNvPr id="22533"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Εικόνα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228599" y="2590800"/>
            <a:ext cx="3396849" cy="2362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A0BFC94E-EFF5-4E33-8C7C-6B1801C4614C}" type="slidenum">
              <a:rPr lang="el-GR" smtClean="0">
                <a:solidFill>
                  <a:srgbClr val="898989"/>
                </a:solidFill>
              </a:rPr>
              <a:pPr eaLnBrk="1" hangingPunct="1"/>
              <a:t>8</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Πειραματισμός (2)</a:t>
            </a:r>
          </a:p>
        </p:txBody>
      </p:sp>
      <p:sp>
        <p:nvSpPr>
          <p:cNvPr id="3075" name="TextBox 4"/>
          <p:cNvSpPr txBox="1">
            <a:spLocks noChangeArrowheads="1"/>
          </p:cNvSpPr>
          <p:nvPr/>
        </p:nvSpPr>
        <p:spPr bwMode="auto">
          <a:xfrm>
            <a:off x="4343400" y="2895600"/>
            <a:ext cx="45767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effectLst>
                  <a:outerShdw blurRad="38100" dist="38100" dir="2700000" algn="tl">
                    <a:srgbClr val="000000">
                      <a:alpha val="43137"/>
                    </a:srgbClr>
                  </a:outerShdw>
                </a:effectLst>
                <a:cs typeface="+mn-cs"/>
              </a:rPr>
              <a:t>Τι παρατηρείς να συμβαίνει στο χρωματισμένο νερό;</a:t>
            </a:r>
            <a:endParaRPr lang="en-US" sz="3200" dirty="0">
              <a:effectLst>
                <a:outerShdw blurRad="38100" dist="38100" dir="2700000" algn="tl">
                  <a:srgbClr val="000000">
                    <a:alpha val="43137"/>
                  </a:srgbClr>
                </a:outerShdw>
              </a:effectLst>
              <a:cs typeface="+mn-cs"/>
            </a:endParaRPr>
          </a:p>
        </p:txBody>
      </p:sp>
      <p:pic>
        <p:nvPicPr>
          <p:cNvPr id="2355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okkin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 y="2590800"/>
            <a:ext cx="4076700" cy="2286000"/>
          </a:xfrm>
          <a:prstGeom prst="rect">
            <a:avLst/>
          </a:prstGeom>
        </p:spPr>
      </p:pic>
    </p:spTree>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αριθμού διαφάνειας 2"/>
          <p:cNvSpPr>
            <a:spLocks noGrp="1"/>
          </p:cNvSpPr>
          <p:nvPr>
            <p:ph type="sldNum" sz="quarter" idx="12"/>
          </p:nvPr>
        </p:nvSpPr>
        <p:spPr bwMode="auto">
          <a:xfrm>
            <a:off x="7981950" y="6492875"/>
            <a:ext cx="11620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a:cs typeface="ＭＳ Ｐゴシック"/>
              </a:defRPr>
            </a:lvl1pPr>
            <a:lvl2pPr marL="742950" indent="-285750" eaLnBrk="0" hangingPunct="0">
              <a:defRPr>
                <a:solidFill>
                  <a:schemeClr val="tx1"/>
                </a:solidFill>
                <a:latin typeface="Calibri" pitchFamily="34" charset="0"/>
                <a:ea typeface="ＭＳ Ｐゴシック"/>
                <a:cs typeface="ＭＳ Ｐゴシック"/>
              </a:defRPr>
            </a:lvl2pPr>
            <a:lvl3pPr marL="1143000" indent="-228600" eaLnBrk="0" hangingPunct="0">
              <a:defRPr>
                <a:solidFill>
                  <a:schemeClr val="tx1"/>
                </a:solidFill>
                <a:latin typeface="Calibri" pitchFamily="34" charset="0"/>
                <a:ea typeface="ＭＳ Ｐゴシック"/>
                <a:cs typeface="ＭＳ Ｐゴシック"/>
              </a:defRPr>
            </a:lvl3pPr>
            <a:lvl4pPr marL="1600200" indent="-228600" eaLnBrk="0" hangingPunct="0">
              <a:defRPr>
                <a:solidFill>
                  <a:schemeClr val="tx1"/>
                </a:solidFill>
                <a:latin typeface="Calibri" pitchFamily="34" charset="0"/>
                <a:ea typeface="ＭＳ Ｐゴシック"/>
                <a:cs typeface="ＭＳ Ｐゴシック"/>
              </a:defRPr>
            </a:lvl4pPr>
            <a:lvl5pPr marL="2057400" indent="-228600" eaLnBrk="0" hangingPunct="0">
              <a:defRPr>
                <a:solidFill>
                  <a:schemeClr val="tx1"/>
                </a:solidFill>
                <a:latin typeface="Calibri"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Calibri" pitchFamily="34" charset="0"/>
                <a:ea typeface="ＭＳ Ｐゴシック"/>
                <a:cs typeface="ＭＳ Ｐゴシック"/>
              </a:defRPr>
            </a:lvl9pPr>
          </a:lstStyle>
          <a:p>
            <a:pPr eaLnBrk="1" hangingPunct="1"/>
            <a:fld id="{FA7C72E2-BD6C-4504-A221-A005D17C89AB}" type="slidenum">
              <a:rPr lang="el-GR" smtClean="0">
                <a:solidFill>
                  <a:srgbClr val="898989"/>
                </a:solidFill>
              </a:rPr>
              <a:pPr eaLnBrk="1" hangingPunct="1"/>
              <a:t>9</a:t>
            </a:fld>
            <a:endParaRPr lang="el-GR">
              <a:solidFill>
                <a:srgbClr val="898989"/>
              </a:solidFill>
            </a:endParaRPr>
          </a:p>
        </p:txBody>
      </p:sp>
      <p:sp>
        <p:nvSpPr>
          <p:cNvPr id="3074" name="Τίτλος 1"/>
          <p:cNvSpPr>
            <a:spLocks noGrp="1"/>
          </p:cNvSpPr>
          <p:nvPr>
            <p:ph type="title"/>
          </p:nvPr>
        </p:nvSpPr>
        <p:spPr/>
        <p:txBody>
          <a:bodyPr rtlCol="0">
            <a:normAutofit/>
          </a:bodyPr>
          <a:lstStyle/>
          <a:p>
            <a:pPr algn="l" eaLnBrk="1" fontAlgn="auto" hangingPunct="1">
              <a:spcAft>
                <a:spcPts val="0"/>
              </a:spcAft>
              <a:defRPr/>
            </a:pPr>
            <a:r>
              <a:rPr lang="el-GR" sz="3200" dirty="0">
                <a:effectLst>
                  <a:outerShdw blurRad="38100" dist="38100" dir="2700000" algn="tl">
                    <a:srgbClr val="000000">
                      <a:alpha val="43137"/>
                    </a:srgbClr>
                  </a:outerShdw>
                </a:effectLst>
                <a:ea typeface="ＭＳ Ｐゴシック" charset="-128"/>
              </a:rPr>
              <a:t>Η θερμότητα μεταφέρεται με ρεύματα</a:t>
            </a:r>
            <a:r>
              <a:rPr lang="en-US" sz="3200" dirty="0">
                <a:effectLst>
                  <a:outerShdw blurRad="38100" dist="38100" dir="2700000" algn="tl">
                    <a:srgbClr val="000000">
                      <a:alpha val="43137"/>
                    </a:srgbClr>
                  </a:outerShdw>
                </a:effectLst>
                <a:ea typeface="ＭＳ Ｐゴシック" charset="-128"/>
              </a:rPr>
              <a:t>-</a:t>
            </a:r>
            <a:br>
              <a:rPr lang="en-US" sz="3200" dirty="0">
                <a:effectLst>
                  <a:outerShdw blurRad="38100" dist="38100" dir="2700000" algn="tl">
                    <a:srgbClr val="000000">
                      <a:alpha val="43137"/>
                    </a:srgbClr>
                  </a:outerShdw>
                </a:effectLst>
                <a:ea typeface="ＭＳ Ｐゴシック" charset="-128"/>
              </a:rPr>
            </a:br>
            <a:r>
              <a:rPr lang="el-GR" sz="3200" dirty="0">
                <a:effectLst>
                  <a:outerShdw blurRad="38100" dist="38100" dir="2700000" algn="tl">
                    <a:srgbClr val="000000">
                      <a:alpha val="43137"/>
                    </a:srgbClr>
                  </a:outerShdw>
                </a:effectLst>
                <a:ea typeface="ＭＳ Ｐゴシック" charset="-128"/>
              </a:rPr>
              <a:t>Πειραματισμός (2)</a:t>
            </a:r>
          </a:p>
        </p:txBody>
      </p:sp>
      <p:sp>
        <p:nvSpPr>
          <p:cNvPr id="3075" name="TextBox 4"/>
          <p:cNvSpPr txBox="1">
            <a:spLocks noChangeArrowheads="1"/>
          </p:cNvSpPr>
          <p:nvPr/>
        </p:nvSpPr>
        <p:spPr bwMode="auto">
          <a:xfrm>
            <a:off x="4648200" y="2819400"/>
            <a:ext cx="427831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defRPr/>
            </a:pPr>
            <a:r>
              <a:rPr lang="el-GR" sz="3200" dirty="0">
                <a:solidFill>
                  <a:srgbClr val="FF0000"/>
                </a:solidFill>
                <a:effectLst>
                  <a:outerShdw blurRad="38100" dist="38100" dir="2700000" algn="tl">
                    <a:srgbClr val="000000">
                      <a:alpha val="43137"/>
                    </a:srgbClr>
                  </a:outerShdw>
                </a:effectLst>
                <a:latin typeface="Comic Sans MS" pitchFamily="66" charset="0"/>
                <a:cs typeface="+mn-cs"/>
              </a:rPr>
              <a:t>Το χρωματισμένο νερό ανεβαίνει από το κάτω ποτήρι προς το πάνω.</a:t>
            </a:r>
          </a:p>
        </p:txBody>
      </p:sp>
      <p:pic>
        <p:nvPicPr>
          <p:cNvPr id="24581"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7350" y="596900"/>
            <a:ext cx="9191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rot="10800000">
            <a:off x="333110" y="2611388"/>
            <a:ext cx="4162866" cy="23416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υματομορφή">
  <a:themeElements>
    <a:clrScheme name="Προσαρμοσμένο 31">
      <a:dk1>
        <a:sysClr val="windowText" lastClr="000000"/>
      </a:dk1>
      <a:lt1>
        <a:sysClr val="window" lastClr="FFFFFF"/>
      </a:lt1>
      <a:dk2>
        <a:srgbClr val="073E87"/>
      </a:dk2>
      <a:lt2>
        <a:srgbClr val="C6E7FC"/>
      </a:lt2>
      <a:accent1>
        <a:srgbClr val="FF350A"/>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15728</TotalTime>
  <Words>738</Words>
  <Application>Microsoft Office PowerPoint</Application>
  <PresentationFormat>Προβολή στην οθόνη (4:3)</PresentationFormat>
  <Paragraphs>65</Paragraphs>
  <Slides>19</Slides>
  <Notes>0</Notes>
  <HiddenSlides>0</HiddenSlides>
  <MMClips>2</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Calibri</vt:lpstr>
      <vt:lpstr>Candara</vt:lpstr>
      <vt:lpstr>Comic Sans MS</vt:lpstr>
      <vt:lpstr>Symbol</vt:lpstr>
      <vt:lpstr>Κυματομορφή</vt:lpstr>
      <vt:lpstr>Θερμότητα    Η θερμότητα μεταφέρεται με ρεύματα</vt:lpstr>
      <vt:lpstr>Η θερμότητα μεταφέρεται με ρεύματα- Έναυσμα (1)</vt:lpstr>
      <vt:lpstr>Η θερμότητα μεταφέρεται με ρεύματα- Έναυσμα (1)</vt:lpstr>
      <vt:lpstr>Η θερμότητα μεταφέρεται με ρεύματα- Πειραματισμός (1)</vt:lpstr>
      <vt:lpstr>Η θερμότητα μεταφέρεται με ρεύματα- Πειραματισμός (1)</vt:lpstr>
      <vt:lpstr>Η θερμότητα μεταφέρεται με ρεύματα- Πειραματισμός (1)</vt:lpstr>
      <vt:lpstr>Η θερμότητα μεταφέρεται με ρεύματα- Πειραματισμός (2)</vt:lpstr>
      <vt:lpstr>Η θερμότητα μεταφέρεται με ρεύματα- Πειραματισμός (2)</vt:lpstr>
      <vt:lpstr>Η θερμότητα μεταφέρεται με ρεύματα- Πειραματισμός (2)</vt:lpstr>
      <vt:lpstr>Η θερμότητα μεταφέρεται με ρεύματα- Πειραματισμός (3)</vt:lpstr>
      <vt:lpstr>Η θερμότητα μεταφέρεται με ρεύματα- Πειραματισμός (3)</vt:lpstr>
      <vt:lpstr>Η θερμότητα μεταφέρεται με ρεύματα- Συμπέρασμα </vt:lpstr>
      <vt:lpstr>Η θερμότητα μεταφέρεται με ρεύματα- Συμπέρασμα </vt:lpstr>
      <vt:lpstr>Η θερμότητα μεταφέρεται με ρεύματα- Εφαρμογή (1)</vt:lpstr>
      <vt:lpstr>Η θερμότητα μεταφέρεται με ρεύματα- Εφαρμογή (1)</vt:lpstr>
      <vt:lpstr>Η θερμότητα μεταφέρεται με ρεύματα- Εφαρμογή (2)</vt:lpstr>
      <vt:lpstr>Η θερμότητα μεταφέρεται με ρεύματα- Εφαρμογή (2)</vt:lpstr>
      <vt:lpstr>Η θερμότητα μεταφέρεται με ρεύματα- Εφαρμογή (3)</vt:lpstr>
      <vt:lpstr>Η θερμότητα μεταφέρεται με ρεύματα- Εφαρμογή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1: Η τάξη μου</dc:title>
  <dc:creator>ÎÎ¬Î½Ï„Î¹Î± Î Î±Ï€Î±Î³ÎµÏ‰ÏÎ³Î¯Î¿Ï…</dc:creator>
  <cp:lastModifiedBy>Nantia Papageorgiou</cp:lastModifiedBy>
  <cp:revision>321</cp:revision>
  <dcterms:created xsi:type="dcterms:W3CDTF">2015-06-06T08:58:39Z</dcterms:created>
  <dcterms:modified xsi:type="dcterms:W3CDTF">2020-07-22T08:58:27Z</dcterms:modified>
</cp:coreProperties>
</file>