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5"/>
  </p:notesMasterIdLst>
  <p:sldIdLst>
    <p:sldId id="256" r:id="rId2"/>
    <p:sldId id="401" r:id="rId3"/>
    <p:sldId id="559" r:id="rId4"/>
    <p:sldId id="560" r:id="rId5"/>
    <p:sldId id="563" r:id="rId6"/>
    <p:sldId id="562" r:id="rId7"/>
    <p:sldId id="580" r:id="rId8"/>
    <p:sldId id="564" r:id="rId9"/>
    <p:sldId id="565" r:id="rId10"/>
    <p:sldId id="566" r:id="rId11"/>
    <p:sldId id="581" r:id="rId12"/>
    <p:sldId id="568" r:id="rId13"/>
    <p:sldId id="569" r:id="rId14"/>
    <p:sldId id="570" r:id="rId15"/>
    <p:sldId id="571" r:id="rId16"/>
    <p:sldId id="572" r:id="rId17"/>
    <p:sldId id="574" r:id="rId18"/>
    <p:sldId id="573" r:id="rId19"/>
    <p:sldId id="575" r:id="rId20"/>
    <p:sldId id="576" r:id="rId21"/>
    <p:sldId id="577" r:id="rId22"/>
    <p:sldId id="578" r:id="rId23"/>
    <p:sldId id="579" r:id="rId24"/>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Calibri" pitchFamily="34" charset="0"/>
        <a:ea typeface="ＭＳ Ｐゴシック" charset="-128"/>
        <a:cs typeface="+mn-cs"/>
      </a:defRPr>
    </a:lvl1pPr>
    <a:lvl2pPr marL="457200" algn="l" rtl="0" fontAlgn="base">
      <a:spcBef>
        <a:spcPct val="0"/>
      </a:spcBef>
      <a:spcAft>
        <a:spcPct val="0"/>
      </a:spcAft>
      <a:defRPr kern="1200">
        <a:solidFill>
          <a:schemeClr val="tx1"/>
        </a:solidFill>
        <a:latin typeface="Calibri" pitchFamily="34" charset="0"/>
        <a:ea typeface="ＭＳ Ｐゴシック" charset="-128"/>
        <a:cs typeface="+mn-cs"/>
      </a:defRPr>
    </a:lvl2pPr>
    <a:lvl3pPr marL="914400" algn="l" rtl="0" fontAlgn="base">
      <a:spcBef>
        <a:spcPct val="0"/>
      </a:spcBef>
      <a:spcAft>
        <a:spcPct val="0"/>
      </a:spcAft>
      <a:defRPr kern="1200">
        <a:solidFill>
          <a:schemeClr val="tx1"/>
        </a:solidFill>
        <a:latin typeface="Calibri" pitchFamily="34" charset="0"/>
        <a:ea typeface="ＭＳ Ｐゴシック" charset="-128"/>
        <a:cs typeface="+mn-cs"/>
      </a:defRPr>
    </a:lvl3pPr>
    <a:lvl4pPr marL="1371600" algn="l" rtl="0" fontAlgn="base">
      <a:spcBef>
        <a:spcPct val="0"/>
      </a:spcBef>
      <a:spcAft>
        <a:spcPct val="0"/>
      </a:spcAft>
      <a:defRPr kern="1200">
        <a:solidFill>
          <a:schemeClr val="tx1"/>
        </a:solidFill>
        <a:latin typeface="Calibri" pitchFamily="34" charset="0"/>
        <a:ea typeface="ＭＳ Ｐゴシック" charset="-128"/>
        <a:cs typeface="+mn-cs"/>
      </a:defRPr>
    </a:lvl4pPr>
    <a:lvl5pPr marL="1828800" algn="l" rtl="0" fontAlgn="base">
      <a:spcBef>
        <a:spcPct val="0"/>
      </a:spcBef>
      <a:spcAft>
        <a:spcPct val="0"/>
      </a:spcAft>
      <a:defRPr kern="1200">
        <a:solidFill>
          <a:schemeClr val="tx1"/>
        </a:solidFill>
        <a:latin typeface="Calibri" pitchFamily="34" charset="0"/>
        <a:ea typeface="ＭＳ Ｐゴシック" charset="-128"/>
        <a:cs typeface="+mn-cs"/>
      </a:defRPr>
    </a:lvl5pPr>
    <a:lvl6pPr marL="2286000" algn="l" defTabSz="914400" rtl="0" eaLnBrk="1" latinLnBrk="0" hangingPunct="1">
      <a:defRPr kern="1200">
        <a:solidFill>
          <a:schemeClr val="tx1"/>
        </a:solidFill>
        <a:latin typeface="Calibri" pitchFamily="34" charset="0"/>
        <a:ea typeface="ＭＳ Ｐゴシック" charset="-128"/>
        <a:cs typeface="+mn-cs"/>
      </a:defRPr>
    </a:lvl6pPr>
    <a:lvl7pPr marL="2743200" algn="l" defTabSz="914400" rtl="0" eaLnBrk="1" latinLnBrk="0" hangingPunct="1">
      <a:defRPr kern="1200">
        <a:solidFill>
          <a:schemeClr val="tx1"/>
        </a:solidFill>
        <a:latin typeface="Calibri" pitchFamily="34" charset="0"/>
        <a:ea typeface="ＭＳ Ｐゴシック" charset="-128"/>
        <a:cs typeface="+mn-cs"/>
      </a:defRPr>
    </a:lvl7pPr>
    <a:lvl8pPr marL="3200400" algn="l" defTabSz="914400" rtl="0" eaLnBrk="1" latinLnBrk="0" hangingPunct="1">
      <a:defRPr kern="1200">
        <a:solidFill>
          <a:schemeClr val="tx1"/>
        </a:solidFill>
        <a:latin typeface="Calibri" pitchFamily="34" charset="0"/>
        <a:ea typeface="ＭＳ Ｐゴシック" charset="-128"/>
        <a:cs typeface="+mn-cs"/>
      </a:defRPr>
    </a:lvl8pPr>
    <a:lvl9pPr marL="3657600" algn="l" defTabSz="914400" rtl="0" eaLnBrk="1" latinLnBrk="0" hangingPunct="1">
      <a:defRPr kern="1200">
        <a:solidFill>
          <a:schemeClr val="tx1"/>
        </a:solidFill>
        <a:latin typeface="Calibri" pitchFamily="34"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24"/>
    <p:restoredTop sz="92241"/>
  </p:normalViewPr>
  <p:slideViewPr>
    <p:cSldViewPr>
      <p:cViewPr varScale="1">
        <p:scale>
          <a:sx n="63" d="100"/>
          <a:sy n="63" d="100"/>
        </p:scale>
        <p:origin x="1314"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655D60F5-F766-4F83-AA3F-B1EF4D873AE1}" type="datetimeFigureOut">
              <a:rPr lang="el-GR"/>
              <a:pPr>
                <a:defRPr/>
              </a:pPr>
              <a:t>22/7/2020</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noProof="0"/>
              <a:t>Στυλ υποδείγματος κειμένου</a:t>
            </a:r>
          </a:p>
          <a:p>
            <a:pPr lvl="1"/>
            <a:r>
              <a:rPr lang="el-GR" noProof="0"/>
              <a:t>Δεύτερου επιπέδου</a:t>
            </a:r>
          </a:p>
          <a:p>
            <a:pPr lvl="2"/>
            <a:r>
              <a:rPr lang="el-GR" noProof="0"/>
              <a:t>Τρίτου επιπέδου</a:t>
            </a:r>
          </a:p>
          <a:p>
            <a:pPr lvl="3"/>
            <a:r>
              <a:rPr lang="el-GR" noProof="0"/>
              <a:t>Τέταρτου επιπέδου</a:t>
            </a:r>
          </a:p>
          <a:p>
            <a:pPr lvl="4"/>
            <a:r>
              <a:rPr lang="el-GR" noProof="0"/>
              <a:t>Πέμπτου επιπέδου</a:t>
            </a: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9FA724F8-3AE7-4B6A-825A-376F49CB6AE5}" type="slidenum">
              <a:rPr lang="el-GR"/>
              <a:pPr>
                <a:defRPr/>
              </a:pPr>
              <a:t>‹#›</a:t>
            </a:fld>
            <a:endParaRPr lang="el-GR"/>
          </a:p>
        </p:txBody>
      </p:sp>
    </p:spTree>
    <p:extLst>
      <p:ext uri="{BB962C8B-B14F-4D97-AF65-F5344CB8AC3E}">
        <p14:creationId xmlns:p14="http://schemas.microsoft.com/office/powerpoint/2010/main" val="16290659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4" name="Rounded Rectangle 15"/>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5" name="Group 9"/>
          <p:cNvGrpSpPr>
            <a:grpSpLocks noChangeAspect="1"/>
          </p:cNvGrpSpPr>
          <p:nvPr/>
        </p:nvGrpSpPr>
        <p:grpSpPr bwMode="auto">
          <a:xfrm>
            <a:off x="211138" y="5354638"/>
            <a:ext cx="8723312" cy="1330325"/>
            <a:chOff x="-3905250" y="4294188"/>
            <a:chExt cx="13011150" cy="1892300"/>
          </a:xfrm>
        </p:grpSpPr>
        <p:sp>
          <p:nvSpPr>
            <p:cNvPr id="6"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7"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useBgFill="1">
          <p:nvSpPr>
            <p:cNvPr id="10" name="Freeform 10"/>
            <p:cNvSpPr>
              <a:spLocks/>
            </p:cNvSpPr>
            <p:nvPr/>
          </p:nvSpPr>
          <p:spPr bwMode="hidden">
            <a:xfrm>
              <a:off x="-3905250" y="4294188"/>
              <a:ext cx="13011150"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l-GR"/>
              <a:t>Στυλ κύριου τίτλου</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Στυλ κύριου υπότιτλου</a:t>
            </a:r>
            <a:endParaRPr lang="en-US" dirty="0"/>
          </a:p>
        </p:txBody>
      </p:sp>
      <p:sp>
        <p:nvSpPr>
          <p:cNvPr id="11" name="Date Placeholder 3"/>
          <p:cNvSpPr>
            <a:spLocks noGrp="1"/>
          </p:cNvSpPr>
          <p:nvPr>
            <p:ph type="dt" sz="half" idx="10"/>
          </p:nvPr>
        </p:nvSpPr>
        <p:spPr/>
        <p:txBody>
          <a:bodyPr/>
          <a:lstStyle>
            <a:lvl1pPr>
              <a:defRPr/>
            </a:lvl1pPr>
          </a:lstStyle>
          <a:p>
            <a:pPr>
              <a:defRPr/>
            </a:pPr>
            <a:fld id="{CDCD5591-5F6C-4E01-959D-8F391E28747F}" type="datetime1">
              <a:rPr lang="el-GR"/>
              <a:pPr>
                <a:defRPr/>
              </a:pPr>
              <a:t>22/7/2020</a:t>
            </a:fld>
            <a:endParaRPr lang="el-GR"/>
          </a:p>
        </p:txBody>
      </p:sp>
      <p:sp>
        <p:nvSpPr>
          <p:cNvPr id="12" name="Footer Placeholder 4"/>
          <p:cNvSpPr>
            <a:spLocks noGrp="1"/>
          </p:cNvSpPr>
          <p:nvPr>
            <p:ph type="ftr" sz="quarter" idx="11"/>
          </p:nvPr>
        </p:nvSpPr>
        <p:spPr/>
        <p:txBody>
          <a:bodyPr/>
          <a:lstStyle>
            <a:lvl1pPr>
              <a:defRPr/>
            </a:lvl1pPr>
          </a:lstStyle>
          <a:p>
            <a:pPr>
              <a:defRPr/>
            </a:pPr>
            <a:endParaRPr lang="el-GR"/>
          </a:p>
        </p:txBody>
      </p:sp>
      <p:sp>
        <p:nvSpPr>
          <p:cNvPr id="13" name="Slide Number Placeholder 5"/>
          <p:cNvSpPr>
            <a:spLocks noGrp="1"/>
          </p:cNvSpPr>
          <p:nvPr>
            <p:ph type="sldNum" sz="quarter" idx="12"/>
          </p:nvPr>
        </p:nvSpPr>
        <p:spPr/>
        <p:txBody>
          <a:bodyPr/>
          <a:lstStyle>
            <a:lvl1pPr>
              <a:defRPr/>
            </a:lvl1pPr>
          </a:lstStyle>
          <a:p>
            <a:pPr>
              <a:defRPr/>
            </a:pPr>
            <a:fld id="{940B7443-A3CD-4260-A39B-B600B2B061EA}" type="slidenum">
              <a:rPr lang="el-GR"/>
              <a:pPr>
                <a:defRPr/>
              </a:pPr>
              <a:t>‹#›</a:t>
            </a:fld>
            <a:endParaRPr lang="el-GR"/>
          </a:p>
        </p:txBody>
      </p:sp>
    </p:spTree>
    <p:extLst>
      <p:ext uri="{BB962C8B-B14F-4D97-AF65-F5344CB8AC3E}">
        <p14:creationId xmlns:p14="http://schemas.microsoft.com/office/powerpoint/2010/main" val="897671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Date Placeholder 3"/>
          <p:cNvSpPr>
            <a:spLocks noGrp="1"/>
          </p:cNvSpPr>
          <p:nvPr>
            <p:ph type="dt" sz="half" idx="10"/>
          </p:nvPr>
        </p:nvSpPr>
        <p:spPr/>
        <p:txBody>
          <a:bodyPr/>
          <a:lstStyle>
            <a:lvl1pPr>
              <a:defRPr/>
            </a:lvl1pPr>
          </a:lstStyle>
          <a:p>
            <a:pPr>
              <a:defRPr/>
            </a:pPr>
            <a:fld id="{CBD0337A-C2BA-4234-9155-B84D7F323EEF}" type="datetime1">
              <a:rPr lang="el-GR"/>
              <a:pPr>
                <a:defRPr/>
              </a:pPr>
              <a:t>22/7/2020</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6A5C56F0-72FB-4919-8056-BB8BA8141D57}" type="slidenum">
              <a:rPr lang="el-GR"/>
              <a:pPr>
                <a:defRPr/>
              </a:pPr>
              <a:t>‹#›</a:t>
            </a:fld>
            <a:endParaRPr lang="el-GR"/>
          </a:p>
        </p:txBody>
      </p:sp>
    </p:spTree>
    <p:extLst>
      <p:ext uri="{BB962C8B-B14F-4D97-AF65-F5344CB8AC3E}">
        <p14:creationId xmlns:p14="http://schemas.microsoft.com/office/powerpoint/2010/main" val="2926009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4" name="Rounded Rectangle 20"/>
          <p:cNvSpPr/>
          <p:nvPr/>
        </p:nvSpPr>
        <p:spPr bwMode="hidden">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5" name="Group 14"/>
          <p:cNvGrpSpPr>
            <a:grpSpLocks noChangeAspect="1"/>
          </p:cNvGrpSpPr>
          <p:nvPr/>
        </p:nvGrpSpPr>
        <p:grpSpPr bwMode="auto">
          <a:xfrm>
            <a:off x="211138" y="714375"/>
            <a:ext cx="8723312" cy="1331913"/>
            <a:chOff x="-3905250" y="4294188"/>
            <a:chExt cx="13011150" cy="1892300"/>
          </a:xfrm>
        </p:grpSpPr>
        <p:sp>
          <p:nvSpPr>
            <p:cNvPr id="6"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7"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useBgFill="1">
          <p:nvSpPr>
            <p:cNvPr id="10" name="Freeform 19"/>
            <p:cNvSpPr>
              <a:spLocks/>
            </p:cNvSpPr>
            <p:nvPr/>
          </p:nvSpPr>
          <p:spPr bwMode="hidden">
            <a:xfrm>
              <a:off x="-3905250" y="4294188"/>
              <a:ext cx="13011150"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grpSp>
      <p:sp>
        <p:nvSpPr>
          <p:cNvPr id="2" name="Vertical Title 1"/>
          <p:cNvSpPr>
            <a:spLocks noGrp="1"/>
          </p:cNvSpPr>
          <p:nvPr>
            <p:ph type="title" orient="vert"/>
          </p:nvPr>
        </p:nvSpPr>
        <p:spPr>
          <a:xfrm>
            <a:off x="6629400" y="1447800"/>
            <a:ext cx="2057400" cy="4487333"/>
          </a:xfrm>
        </p:spPr>
        <p:txBody>
          <a:bodyPr vert="eaVert"/>
          <a:lstStyle>
            <a:lvl1pPr algn="l">
              <a:defRPr>
                <a:solidFill>
                  <a:schemeClr val="tx2"/>
                </a:solidFill>
              </a:defRPr>
            </a:lvl1pPr>
          </a:lstStyle>
          <a:p>
            <a:r>
              <a:rPr lang="el-GR"/>
              <a:t>Στυλ κύριου τίτλου</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11" name="Date Placeholder 3"/>
          <p:cNvSpPr>
            <a:spLocks noGrp="1"/>
          </p:cNvSpPr>
          <p:nvPr>
            <p:ph type="dt" sz="half" idx="10"/>
          </p:nvPr>
        </p:nvSpPr>
        <p:spPr/>
        <p:txBody>
          <a:bodyPr/>
          <a:lstStyle>
            <a:lvl1pPr>
              <a:defRPr/>
            </a:lvl1pPr>
          </a:lstStyle>
          <a:p>
            <a:pPr>
              <a:defRPr/>
            </a:pPr>
            <a:fld id="{28A254C8-2193-448B-863F-70F489D0064E}" type="datetime1">
              <a:rPr lang="el-GR"/>
              <a:pPr>
                <a:defRPr/>
              </a:pPr>
              <a:t>22/7/2020</a:t>
            </a:fld>
            <a:endParaRPr lang="el-GR"/>
          </a:p>
        </p:txBody>
      </p:sp>
      <p:sp>
        <p:nvSpPr>
          <p:cNvPr id="12" name="Footer Placeholder 4"/>
          <p:cNvSpPr>
            <a:spLocks noGrp="1"/>
          </p:cNvSpPr>
          <p:nvPr>
            <p:ph type="ftr" sz="quarter" idx="11"/>
          </p:nvPr>
        </p:nvSpPr>
        <p:spPr/>
        <p:txBody>
          <a:bodyPr/>
          <a:lstStyle>
            <a:lvl1pPr>
              <a:defRPr/>
            </a:lvl1pPr>
          </a:lstStyle>
          <a:p>
            <a:pPr>
              <a:defRPr/>
            </a:pPr>
            <a:endParaRPr lang="el-GR"/>
          </a:p>
        </p:txBody>
      </p:sp>
      <p:sp>
        <p:nvSpPr>
          <p:cNvPr id="13" name="Slide Number Placeholder 5"/>
          <p:cNvSpPr>
            <a:spLocks noGrp="1"/>
          </p:cNvSpPr>
          <p:nvPr>
            <p:ph type="sldNum" sz="quarter" idx="12"/>
          </p:nvPr>
        </p:nvSpPr>
        <p:spPr/>
        <p:txBody>
          <a:bodyPr/>
          <a:lstStyle>
            <a:lvl1pPr>
              <a:defRPr/>
            </a:lvl1pPr>
          </a:lstStyle>
          <a:p>
            <a:pPr>
              <a:defRPr/>
            </a:pPr>
            <a:fld id="{85D23F82-6FC1-4292-9E0E-A5AF9825DB89}" type="slidenum">
              <a:rPr lang="el-GR"/>
              <a:pPr>
                <a:defRPr/>
              </a:pPr>
              <a:t>‹#›</a:t>
            </a:fld>
            <a:endParaRPr lang="el-GR"/>
          </a:p>
        </p:txBody>
      </p:sp>
    </p:spTree>
    <p:extLst>
      <p:ext uri="{BB962C8B-B14F-4D97-AF65-F5344CB8AC3E}">
        <p14:creationId xmlns:p14="http://schemas.microsoft.com/office/powerpoint/2010/main" val="3511574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7" name="Title 6"/>
          <p:cNvSpPr>
            <a:spLocks noGrp="1"/>
          </p:cNvSpPr>
          <p:nvPr>
            <p:ph type="title"/>
          </p:nvPr>
        </p:nvSpPr>
        <p:spPr/>
        <p:txBody>
          <a:bodyPr/>
          <a:lstStyle/>
          <a:p>
            <a:r>
              <a:rPr lang="el-GR"/>
              <a:t>Στυλ κύριου τίτλου</a:t>
            </a:r>
            <a:endParaRPr lang="en-US"/>
          </a:p>
        </p:txBody>
      </p:sp>
      <p:sp>
        <p:nvSpPr>
          <p:cNvPr id="4" name="Date Placeholder 3"/>
          <p:cNvSpPr>
            <a:spLocks noGrp="1"/>
          </p:cNvSpPr>
          <p:nvPr>
            <p:ph type="dt" sz="half" idx="10"/>
          </p:nvPr>
        </p:nvSpPr>
        <p:spPr/>
        <p:txBody>
          <a:bodyPr/>
          <a:lstStyle>
            <a:lvl1pPr>
              <a:defRPr/>
            </a:lvl1pPr>
          </a:lstStyle>
          <a:p>
            <a:pPr>
              <a:defRPr/>
            </a:pPr>
            <a:fld id="{21A7DF38-33A7-42FE-B79C-0F4DCA1B0F99}" type="datetime1">
              <a:rPr lang="el-GR"/>
              <a:pPr>
                <a:defRPr/>
              </a:pPr>
              <a:t>22/7/2020</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16B0604F-2B36-4076-953F-CD9FDD850BBD}" type="slidenum">
              <a:rPr lang="el-GR"/>
              <a:pPr>
                <a:defRPr/>
              </a:pPr>
              <a:t>‹#›</a:t>
            </a:fld>
            <a:endParaRPr lang="el-GR"/>
          </a:p>
        </p:txBody>
      </p:sp>
    </p:spTree>
    <p:extLst>
      <p:ext uri="{BB962C8B-B14F-4D97-AF65-F5344CB8AC3E}">
        <p14:creationId xmlns:p14="http://schemas.microsoft.com/office/powerpoint/2010/main" val="1715649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sp>
        <p:nvSpPr>
          <p:cNvPr id="4" name="Rounded Rectangle 13"/>
          <p:cNvSpPr/>
          <p:nvPr/>
        </p:nvSpPr>
        <p:spPr>
          <a:xfrm>
            <a:off x="228600" y="228600"/>
            <a:ext cx="8696325" cy="473710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Freeform 14"/>
          <p:cNvSpPr>
            <a:spLocks/>
          </p:cNvSpPr>
          <p:nvPr/>
        </p:nvSpPr>
        <p:spPr bwMode="hidden">
          <a:xfrm>
            <a:off x="6046788" y="4203700"/>
            <a:ext cx="2876550" cy="714375"/>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6" name="Freeform 18"/>
          <p:cNvSpPr>
            <a:spLocks/>
          </p:cNvSpPr>
          <p:nvPr/>
        </p:nvSpPr>
        <p:spPr bwMode="hidden">
          <a:xfrm>
            <a:off x="2619375" y="4075113"/>
            <a:ext cx="5545138" cy="850900"/>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7" name="Freeform 22"/>
          <p:cNvSpPr>
            <a:spLocks/>
          </p:cNvSpPr>
          <p:nvPr/>
        </p:nvSpPr>
        <p:spPr bwMode="hidden">
          <a:xfrm>
            <a:off x="2828925" y="4087813"/>
            <a:ext cx="5467350" cy="774700"/>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 name="Freeform 26"/>
          <p:cNvSpPr>
            <a:spLocks/>
          </p:cNvSpPr>
          <p:nvPr/>
        </p:nvSpPr>
        <p:spPr bwMode="hidden">
          <a:xfrm>
            <a:off x="5610225" y="4073525"/>
            <a:ext cx="3306763" cy="652463"/>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useBgFill="1">
        <p:nvSpPr>
          <p:cNvPr id="9" name="Freeform 10"/>
          <p:cNvSpPr>
            <a:spLocks/>
          </p:cNvSpPr>
          <p:nvPr/>
        </p:nvSpPr>
        <p:spPr bwMode="hidden">
          <a:xfrm>
            <a:off x="211138" y="4059238"/>
            <a:ext cx="8723312" cy="1328737"/>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l-GR"/>
              <a:t>Στυλ κύριου τίτλου</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υποδείγματος κειμένου</a:t>
            </a:r>
          </a:p>
        </p:txBody>
      </p:sp>
      <p:sp>
        <p:nvSpPr>
          <p:cNvPr id="10" name="Date Placeholder 3"/>
          <p:cNvSpPr>
            <a:spLocks noGrp="1"/>
          </p:cNvSpPr>
          <p:nvPr>
            <p:ph type="dt" sz="half" idx="10"/>
          </p:nvPr>
        </p:nvSpPr>
        <p:spPr/>
        <p:txBody>
          <a:bodyPr/>
          <a:lstStyle>
            <a:lvl1pPr>
              <a:defRPr/>
            </a:lvl1pPr>
          </a:lstStyle>
          <a:p>
            <a:pPr>
              <a:defRPr/>
            </a:pPr>
            <a:fld id="{EE1A2A1A-5A7C-4297-9C05-3145BF9F9F35}" type="datetime1">
              <a:rPr lang="el-GR"/>
              <a:pPr>
                <a:defRPr/>
              </a:pPr>
              <a:t>22/7/2020</a:t>
            </a:fld>
            <a:endParaRPr lang="el-GR"/>
          </a:p>
        </p:txBody>
      </p:sp>
      <p:sp>
        <p:nvSpPr>
          <p:cNvPr id="11" name="Footer Placeholder 4"/>
          <p:cNvSpPr>
            <a:spLocks noGrp="1"/>
          </p:cNvSpPr>
          <p:nvPr>
            <p:ph type="ftr" sz="quarter" idx="11"/>
          </p:nvPr>
        </p:nvSpPr>
        <p:spPr/>
        <p:txBody>
          <a:bodyPr/>
          <a:lstStyle>
            <a:lvl1pPr>
              <a:defRPr/>
            </a:lvl1pPr>
          </a:lstStyle>
          <a:p>
            <a:pPr>
              <a:defRPr/>
            </a:pPr>
            <a:endParaRPr lang="el-GR"/>
          </a:p>
        </p:txBody>
      </p:sp>
      <p:sp>
        <p:nvSpPr>
          <p:cNvPr id="12" name="Slide Number Placeholder 5"/>
          <p:cNvSpPr>
            <a:spLocks noGrp="1"/>
          </p:cNvSpPr>
          <p:nvPr>
            <p:ph type="sldNum" sz="quarter" idx="12"/>
          </p:nvPr>
        </p:nvSpPr>
        <p:spPr/>
        <p:txBody>
          <a:bodyPr/>
          <a:lstStyle>
            <a:lvl1pPr>
              <a:defRPr/>
            </a:lvl1pPr>
          </a:lstStyle>
          <a:p>
            <a:pPr>
              <a:defRPr/>
            </a:pPr>
            <a:fld id="{A9A6C2AC-9AE5-4853-B2A9-23CBC257F342}" type="slidenum">
              <a:rPr lang="el-GR"/>
              <a:pPr>
                <a:defRPr/>
              </a:pPr>
              <a:t>‹#›</a:t>
            </a:fld>
            <a:endParaRPr lang="el-GR"/>
          </a:p>
        </p:txBody>
      </p:sp>
    </p:spTree>
    <p:extLst>
      <p:ext uri="{BB962C8B-B14F-4D97-AF65-F5344CB8AC3E}">
        <p14:creationId xmlns:p14="http://schemas.microsoft.com/office/powerpoint/2010/main" val="1854713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5" name="Date Placeholder 3"/>
          <p:cNvSpPr>
            <a:spLocks noGrp="1"/>
          </p:cNvSpPr>
          <p:nvPr>
            <p:ph type="dt" sz="half" idx="15"/>
          </p:nvPr>
        </p:nvSpPr>
        <p:spPr/>
        <p:txBody>
          <a:bodyPr/>
          <a:lstStyle>
            <a:lvl1pPr>
              <a:defRPr/>
            </a:lvl1pPr>
          </a:lstStyle>
          <a:p>
            <a:pPr>
              <a:defRPr/>
            </a:pPr>
            <a:fld id="{8A9BF34A-0CDC-4A67-A4C5-F72C062A73AF}" type="datetime1">
              <a:rPr lang="el-GR"/>
              <a:pPr>
                <a:defRPr/>
              </a:pPr>
              <a:t>22/7/2020</a:t>
            </a:fld>
            <a:endParaRPr lang="el-GR"/>
          </a:p>
        </p:txBody>
      </p:sp>
      <p:sp>
        <p:nvSpPr>
          <p:cNvPr id="6" name="Footer Placeholder 4"/>
          <p:cNvSpPr>
            <a:spLocks noGrp="1"/>
          </p:cNvSpPr>
          <p:nvPr>
            <p:ph type="ftr" sz="quarter" idx="16"/>
          </p:nvPr>
        </p:nvSpPr>
        <p:spPr/>
        <p:txBody>
          <a:bodyPr/>
          <a:lstStyle>
            <a:lvl1pPr>
              <a:defRPr/>
            </a:lvl1pPr>
          </a:lstStyle>
          <a:p>
            <a:pPr>
              <a:defRPr/>
            </a:pPr>
            <a:endParaRPr lang="el-GR"/>
          </a:p>
        </p:txBody>
      </p:sp>
      <p:sp>
        <p:nvSpPr>
          <p:cNvPr id="7" name="Slide Number Placeholder 5"/>
          <p:cNvSpPr>
            <a:spLocks noGrp="1"/>
          </p:cNvSpPr>
          <p:nvPr>
            <p:ph type="sldNum" sz="quarter" idx="17"/>
          </p:nvPr>
        </p:nvSpPr>
        <p:spPr/>
        <p:txBody>
          <a:bodyPr/>
          <a:lstStyle>
            <a:lvl1pPr>
              <a:defRPr/>
            </a:lvl1pPr>
          </a:lstStyle>
          <a:p>
            <a:pPr>
              <a:defRPr/>
            </a:pPr>
            <a:fld id="{8EBC2FD2-50B9-4C84-BC34-99FD2942209D}" type="slidenum">
              <a:rPr lang="el-GR"/>
              <a:pPr>
                <a:defRPr/>
              </a:pPr>
              <a:t>‹#›</a:t>
            </a:fld>
            <a:endParaRPr lang="el-GR"/>
          </a:p>
        </p:txBody>
      </p:sp>
    </p:spTree>
    <p:extLst>
      <p:ext uri="{BB962C8B-B14F-4D97-AF65-F5344CB8AC3E}">
        <p14:creationId xmlns:p14="http://schemas.microsoft.com/office/powerpoint/2010/main" val="676571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Στυλ κύριου τίτλου</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3"/>
          <p:cNvSpPr>
            <a:spLocks noGrp="1"/>
          </p:cNvSpPr>
          <p:nvPr>
            <p:ph type="dt" sz="half" idx="10"/>
          </p:nvPr>
        </p:nvSpPr>
        <p:spPr/>
        <p:txBody>
          <a:bodyPr/>
          <a:lstStyle>
            <a:lvl1pPr>
              <a:defRPr/>
            </a:lvl1pPr>
          </a:lstStyle>
          <a:p>
            <a:pPr>
              <a:defRPr/>
            </a:pPr>
            <a:fld id="{54B66C6F-7988-4426-B8C5-E743BBBA9108}" type="datetime1">
              <a:rPr lang="el-GR"/>
              <a:pPr>
                <a:defRPr/>
              </a:pPr>
              <a:t>22/7/2020</a:t>
            </a:fld>
            <a:endParaRPr lang="el-GR"/>
          </a:p>
        </p:txBody>
      </p:sp>
      <p:sp>
        <p:nvSpPr>
          <p:cNvPr id="8" name="Footer Placeholder 4"/>
          <p:cNvSpPr>
            <a:spLocks noGrp="1"/>
          </p:cNvSpPr>
          <p:nvPr>
            <p:ph type="ftr" sz="quarter" idx="11"/>
          </p:nvPr>
        </p:nvSpPr>
        <p:spPr/>
        <p:txBody>
          <a:bodyPr/>
          <a:lstStyle>
            <a:lvl1pPr>
              <a:defRPr/>
            </a:lvl1pPr>
          </a:lstStyle>
          <a:p>
            <a:pPr>
              <a:defRPr/>
            </a:pPr>
            <a:endParaRPr lang="el-GR"/>
          </a:p>
        </p:txBody>
      </p:sp>
      <p:sp>
        <p:nvSpPr>
          <p:cNvPr id="9" name="Slide Number Placeholder 5"/>
          <p:cNvSpPr>
            <a:spLocks noGrp="1"/>
          </p:cNvSpPr>
          <p:nvPr>
            <p:ph type="sldNum" sz="quarter" idx="12"/>
          </p:nvPr>
        </p:nvSpPr>
        <p:spPr/>
        <p:txBody>
          <a:bodyPr/>
          <a:lstStyle>
            <a:lvl1pPr>
              <a:defRPr/>
            </a:lvl1pPr>
          </a:lstStyle>
          <a:p>
            <a:pPr>
              <a:defRPr/>
            </a:pPr>
            <a:fld id="{CD0D5AA8-2326-4FA4-AADD-44CF3A5F990E}" type="slidenum">
              <a:rPr lang="el-GR"/>
              <a:pPr>
                <a:defRPr/>
              </a:pPr>
              <a:t>‹#›</a:t>
            </a:fld>
            <a:endParaRPr lang="el-GR"/>
          </a:p>
        </p:txBody>
      </p:sp>
    </p:spTree>
    <p:extLst>
      <p:ext uri="{BB962C8B-B14F-4D97-AF65-F5344CB8AC3E}">
        <p14:creationId xmlns:p14="http://schemas.microsoft.com/office/powerpoint/2010/main" val="1748119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a:p>
        </p:txBody>
      </p:sp>
      <p:sp>
        <p:nvSpPr>
          <p:cNvPr id="3" name="Date Placeholder 3"/>
          <p:cNvSpPr>
            <a:spLocks noGrp="1"/>
          </p:cNvSpPr>
          <p:nvPr>
            <p:ph type="dt" sz="half" idx="10"/>
          </p:nvPr>
        </p:nvSpPr>
        <p:spPr/>
        <p:txBody>
          <a:bodyPr/>
          <a:lstStyle>
            <a:lvl1pPr>
              <a:defRPr/>
            </a:lvl1pPr>
          </a:lstStyle>
          <a:p>
            <a:pPr>
              <a:defRPr/>
            </a:pPr>
            <a:fld id="{9876FC34-9E02-420E-8FD0-0D4D06524337}" type="datetime1">
              <a:rPr lang="el-GR"/>
              <a:pPr>
                <a:defRPr/>
              </a:pPr>
              <a:t>22/7/2020</a:t>
            </a:fld>
            <a:endParaRPr lang="el-GR"/>
          </a:p>
        </p:txBody>
      </p:sp>
      <p:sp>
        <p:nvSpPr>
          <p:cNvPr id="4" name="Footer Placeholder 4"/>
          <p:cNvSpPr>
            <a:spLocks noGrp="1"/>
          </p:cNvSpPr>
          <p:nvPr>
            <p:ph type="ftr" sz="quarter" idx="11"/>
          </p:nvPr>
        </p:nvSpPr>
        <p:spPr/>
        <p:txBody>
          <a:bodyPr/>
          <a:lstStyle>
            <a:lvl1pPr>
              <a:defRPr/>
            </a:lvl1pPr>
          </a:lstStyle>
          <a:p>
            <a:pPr>
              <a:defRPr/>
            </a:pPr>
            <a:endParaRPr lang="el-GR"/>
          </a:p>
        </p:txBody>
      </p:sp>
      <p:sp>
        <p:nvSpPr>
          <p:cNvPr id="5" name="Slide Number Placeholder 5"/>
          <p:cNvSpPr>
            <a:spLocks noGrp="1"/>
          </p:cNvSpPr>
          <p:nvPr>
            <p:ph type="sldNum" sz="quarter" idx="12"/>
          </p:nvPr>
        </p:nvSpPr>
        <p:spPr/>
        <p:txBody>
          <a:bodyPr/>
          <a:lstStyle>
            <a:lvl1pPr>
              <a:defRPr/>
            </a:lvl1pPr>
          </a:lstStyle>
          <a:p>
            <a:pPr>
              <a:defRPr/>
            </a:pPr>
            <a:fld id="{28D618BD-EFB8-4AEA-AFDD-0824EE258AE0}" type="slidenum">
              <a:rPr lang="el-GR"/>
              <a:pPr>
                <a:defRPr/>
              </a:pPr>
              <a:t>‹#›</a:t>
            </a:fld>
            <a:endParaRPr lang="el-GR"/>
          </a:p>
        </p:txBody>
      </p:sp>
    </p:spTree>
    <p:extLst>
      <p:ext uri="{BB962C8B-B14F-4D97-AF65-F5344CB8AC3E}">
        <p14:creationId xmlns:p14="http://schemas.microsoft.com/office/powerpoint/2010/main" val="1242376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Rounded Rectangle 11"/>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 name="Group 5"/>
          <p:cNvGrpSpPr>
            <a:grpSpLocks noChangeAspect="1"/>
          </p:cNvGrpSpPr>
          <p:nvPr/>
        </p:nvGrpSpPr>
        <p:grpSpPr bwMode="auto">
          <a:xfrm>
            <a:off x="211138" y="714375"/>
            <a:ext cx="8723312" cy="1330325"/>
            <a:chOff x="-3905251" y="4294188"/>
            <a:chExt cx="13027839" cy="1892300"/>
          </a:xfrm>
        </p:grpSpPr>
        <p:sp>
          <p:nvSpPr>
            <p:cNvPr id="4"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5"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6"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7"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useBgFill="1">
          <p:nvSpPr>
            <p:cNvPr id="8" name="Freeform 10"/>
            <p:cNvSpPr>
              <a:spLocks/>
            </p:cNvSpPr>
            <p:nvPr/>
          </p:nvSpPr>
          <p:spPr bwMode="hidden">
            <a:xfrm>
              <a:off x="-3905251" y="4294188"/>
              <a:ext cx="13027839"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grpSp>
      <p:sp>
        <p:nvSpPr>
          <p:cNvPr id="9" name="Date Placeholder 1"/>
          <p:cNvSpPr>
            <a:spLocks noGrp="1"/>
          </p:cNvSpPr>
          <p:nvPr>
            <p:ph type="dt" sz="half" idx="10"/>
          </p:nvPr>
        </p:nvSpPr>
        <p:spPr/>
        <p:txBody>
          <a:bodyPr/>
          <a:lstStyle>
            <a:lvl1pPr>
              <a:defRPr/>
            </a:lvl1pPr>
          </a:lstStyle>
          <a:p>
            <a:pPr>
              <a:defRPr/>
            </a:pPr>
            <a:fld id="{72DA3B96-08CB-4A4F-98B5-FD73FE9C7E1A}" type="datetime1">
              <a:rPr lang="el-GR"/>
              <a:pPr>
                <a:defRPr/>
              </a:pPr>
              <a:t>22/7/2020</a:t>
            </a:fld>
            <a:endParaRPr lang="el-GR"/>
          </a:p>
        </p:txBody>
      </p:sp>
      <p:sp>
        <p:nvSpPr>
          <p:cNvPr id="10" name="Footer Placeholder 2"/>
          <p:cNvSpPr>
            <a:spLocks noGrp="1"/>
          </p:cNvSpPr>
          <p:nvPr>
            <p:ph type="ftr" sz="quarter" idx="11"/>
          </p:nvPr>
        </p:nvSpPr>
        <p:spPr/>
        <p:txBody>
          <a:bodyPr/>
          <a:lstStyle>
            <a:lvl1pPr>
              <a:defRPr/>
            </a:lvl1pPr>
          </a:lstStyle>
          <a:p>
            <a:pPr>
              <a:defRPr/>
            </a:pPr>
            <a:endParaRPr lang="el-GR"/>
          </a:p>
        </p:txBody>
      </p:sp>
      <p:sp>
        <p:nvSpPr>
          <p:cNvPr id="11" name="Slide Number Placeholder 3"/>
          <p:cNvSpPr>
            <a:spLocks noGrp="1"/>
          </p:cNvSpPr>
          <p:nvPr>
            <p:ph type="sldNum" sz="quarter" idx="12"/>
          </p:nvPr>
        </p:nvSpPr>
        <p:spPr/>
        <p:txBody>
          <a:bodyPr/>
          <a:lstStyle>
            <a:lvl1pPr>
              <a:defRPr/>
            </a:lvl1pPr>
          </a:lstStyle>
          <a:p>
            <a:pPr>
              <a:defRPr/>
            </a:pPr>
            <a:fld id="{6B582EC1-BF84-469C-92E3-606AF4AF92AA}" type="slidenum">
              <a:rPr lang="el-GR"/>
              <a:pPr>
                <a:defRPr/>
              </a:pPr>
              <a:t>‹#›</a:t>
            </a:fld>
            <a:endParaRPr lang="el-GR"/>
          </a:p>
        </p:txBody>
      </p:sp>
    </p:spTree>
    <p:extLst>
      <p:ext uri="{BB962C8B-B14F-4D97-AF65-F5344CB8AC3E}">
        <p14:creationId xmlns:p14="http://schemas.microsoft.com/office/powerpoint/2010/main" val="1335747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5" name="Rounded Rectangle 14"/>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6" name="Group 23"/>
          <p:cNvGrpSpPr>
            <a:grpSpLocks noChangeAspect="1"/>
          </p:cNvGrpSpPr>
          <p:nvPr/>
        </p:nvGrpSpPr>
        <p:grpSpPr bwMode="auto">
          <a:xfrm>
            <a:off x="211138" y="714375"/>
            <a:ext cx="8723312" cy="1331913"/>
            <a:chOff x="-3905250" y="4294188"/>
            <a:chExt cx="13011150" cy="1892300"/>
          </a:xfrm>
        </p:grpSpPr>
        <p:sp>
          <p:nvSpPr>
            <p:cNvPr id="7"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9"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0"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useBgFill="1">
          <p:nvSpPr>
            <p:cNvPr id="11" name="Freeform 28"/>
            <p:cNvSpPr>
              <a:spLocks/>
            </p:cNvSpPr>
            <p:nvPr/>
          </p:nvSpPr>
          <p:spPr bwMode="hidden">
            <a:xfrm>
              <a:off x="-3905250" y="4294188"/>
              <a:ext cx="13011150"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grpSp>
      <p:sp>
        <p:nvSpPr>
          <p:cNvPr id="4" name="Text Placeholder 3"/>
          <p:cNvSpPr>
            <a:spLocks noGrp="1"/>
          </p:cNvSpPr>
          <p:nvPr>
            <p:ph type="body" sz="half" idx="2"/>
          </p:nvPr>
        </p:nvSpPr>
        <p:spPr>
          <a:xfrm>
            <a:off x="914400" y="3581400"/>
            <a:ext cx="3352800" cy="1905001"/>
          </a:xfrm>
        </p:spPr>
        <p:txBody>
          <a:bodyPr>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l-GR"/>
              <a:t>Στυλ κύριου τίτλου</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12" name="Date Placeholder 4"/>
          <p:cNvSpPr>
            <a:spLocks noGrp="1"/>
          </p:cNvSpPr>
          <p:nvPr>
            <p:ph type="dt" sz="half" idx="10"/>
          </p:nvPr>
        </p:nvSpPr>
        <p:spPr/>
        <p:txBody>
          <a:bodyPr/>
          <a:lstStyle>
            <a:lvl1pPr>
              <a:defRPr/>
            </a:lvl1pPr>
          </a:lstStyle>
          <a:p>
            <a:pPr>
              <a:defRPr/>
            </a:pPr>
            <a:fld id="{A347476C-9B8C-40E8-8B16-11F4180111E7}" type="datetime1">
              <a:rPr lang="el-GR"/>
              <a:pPr>
                <a:defRPr/>
              </a:pPr>
              <a:t>22/7/2020</a:t>
            </a:fld>
            <a:endParaRPr lang="el-GR"/>
          </a:p>
        </p:txBody>
      </p:sp>
      <p:sp>
        <p:nvSpPr>
          <p:cNvPr id="13" name="Footer Placeholder 5"/>
          <p:cNvSpPr>
            <a:spLocks noGrp="1"/>
          </p:cNvSpPr>
          <p:nvPr>
            <p:ph type="ftr" sz="quarter" idx="11"/>
          </p:nvPr>
        </p:nvSpPr>
        <p:spPr/>
        <p:txBody>
          <a:bodyPr/>
          <a:lstStyle>
            <a:lvl1pPr>
              <a:defRPr/>
            </a:lvl1pPr>
          </a:lstStyle>
          <a:p>
            <a:pPr>
              <a:defRPr/>
            </a:pPr>
            <a:endParaRPr lang="el-GR"/>
          </a:p>
        </p:txBody>
      </p:sp>
      <p:sp>
        <p:nvSpPr>
          <p:cNvPr id="14" name="Slide Number Placeholder 6"/>
          <p:cNvSpPr>
            <a:spLocks noGrp="1"/>
          </p:cNvSpPr>
          <p:nvPr>
            <p:ph type="sldNum" sz="quarter" idx="12"/>
          </p:nvPr>
        </p:nvSpPr>
        <p:spPr/>
        <p:txBody>
          <a:bodyPr/>
          <a:lstStyle>
            <a:lvl1pPr>
              <a:defRPr/>
            </a:lvl1pPr>
          </a:lstStyle>
          <a:p>
            <a:pPr>
              <a:defRPr/>
            </a:pPr>
            <a:fld id="{80C6C2EF-859E-4C2A-AF87-C18101F6D2B1}" type="slidenum">
              <a:rPr lang="el-GR"/>
              <a:pPr>
                <a:defRPr/>
              </a:pPr>
              <a:t>‹#›</a:t>
            </a:fld>
            <a:endParaRPr lang="el-GR"/>
          </a:p>
        </p:txBody>
      </p:sp>
    </p:spTree>
    <p:extLst>
      <p:ext uri="{BB962C8B-B14F-4D97-AF65-F5344CB8AC3E}">
        <p14:creationId xmlns:p14="http://schemas.microsoft.com/office/powerpoint/2010/main" val="1339756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5" name="Rounded Rectangle 14"/>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6" name="Group 8"/>
          <p:cNvGrpSpPr>
            <a:grpSpLocks noChangeAspect="1"/>
          </p:cNvGrpSpPr>
          <p:nvPr/>
        </p:nvGrpSpPr>
        <p:grpSpPr bwMode="auto">
          <a:xfrm>
            <a:off x="211138" y="5354638"/>
            <a:ext cx="8723312" cy="1330325"/>
            <a:chOff x="-3905250" y="4294188"/>
            <a:chExt cx="13011150" cy="1892300"/>
          </a:xfrm>
        </p:grpSpPr>
        <p:sp>
          <p:nvSpPr>
            <p:cNvPr id="7"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9"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0"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useBgFill="1">
          <p:nvSpPr>
            <p:cNvPr id="11" name="Freeform 10"/>
            <p:cNvSpPr>
              <a:spLocks/>
            </p:cNvSpPr>
            <p:nvPr/>
          </p:nvSpPr>
          <p:spPr bwMode="hidden">
            <a:xfrm>
              <a:off x="-3905250" y="4294188"/>
              <a:ext cx="13011150"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l-GR"/>
              <a:t>Στυλ κύριου τίτλου</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rtlCol="0">
            <a:normAutofit/>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a:t>Κάντε κλικ στο εικονίδιο για να προσθέσετε μια εικόνα</a:t>
            </a:r>
            <a:endParaRPr lang="en-US" noProof="0" dirty="0"/>
          </a:p>
        </p:txBody>
      </p:sp>
      <p:sp>
        <p:nvSpPr>
          <p:cNvPr id="12" name="Date Placeholder 4"/>
          <p:cNvSpPr>
            <a:spLocks noGrp="1"/>
          </p:cNvSpPr>
          <p:nvPr>
            <p:ph type="dt" sz="half" idx="10"/>
          </p:nvPr>
        </p:nvSpPr>
        <p:spPr/>
        <p:txBody>
          <a:bodyPr/>
          <a:lstStyle>
            <a:lvl1pPr>
              <a:defRPr/>
            </a:lvl1pPr>
          </a:lstStyle>
          <a:p>
            <a:pPr>
              <a:defRPr/>
            </a:pPr>
            <a:fld id="{319CB529-B09F-4F2D-9983-4CE524A6C4AA}" type="datetime1">
              <a:rPr lang="el-GR"/>
              <a:pPr>
                <a:defRPr/>
              </a:pPr>
              <a:t>22/7/2020</a:t>
            </a:fld>
            <a:endParaRPr lang="el-GR"/>
          </a:p>
        </p:txBody>
      </p:sp>
      <p:sp>
        <p:nvSpPr>
          <p:cNvPr id="13" name="Footer Placeholder 5"/>
          <p:cNvSpPr>
            <a:spLocks noGrp="1"/>
          </p:cNvSpPr>
          <p:nvPr>
            <p:ph type="ftr" sz="quarter" idx="11"/>
          </p:nvPr>
        </p:nvSpPr>
        <p:spPr/>
        <p:txBody>
          <a:bodyPr/>
          <a:lstStyle>
            <a:lvl1pPr>
              <a:defRPr/>
            </a:lvl1pPr>
          </a:lstStyle>
          <a:p>
            <a:pPr>
              <a:defRPr/>
            </a:pPr>
            <a:endParaRPr lang="el-GR"/>
          </a:p>
        </p:txBody>
      </p:sp>
      <p:sp>
        <p:nvSpPr>
          <p:cNvPr id="14" name="Slide Number Placeholder 6"/>
          <p:cNvSpPr>
            <a:spLocks noGrp="1"/>
          </p:cNvSpPr>
          <p:nvPr>
            <p:ph type="sldNum" sz="quarter" idx="12"/>
          </p:nvPr>
        </p:nvSpPr>
        <p:spPr/>
        <p:txBody>
          <a:bodyPr/>
          <a:lstStyle>
            <a:lvl1pPr>
              <a:defRPr/>
            </a:lvl1pPr>
          </a:lstStyle>
          <a:p>
            <a:pPr>
              <a:defRPr/>
            </a:pPr>
            <a:fld id="{80780C9D-5E13-4C1E-8625-BA6607487F71}" type="slidenum">
              <a:rPr lang="el-GR"/>
              <a:pPr>
                <a:defRPr/>
              </a:pPr>
              <a:t>‹#›</a:t>
            </a:fld>
            <a:endParaRPr lang="el-GR"/>
          </a:p>
        </p:txBody>
      </p:sp>
    </p:spTree>
    <p:extLst>
      <p:ext uri="{BB962C8B-B14F-4D97-AF65-F5344CB8AC3E}">
        <p14:creationId xmlns:p14="http://schemas.microsoft.com/office/powerpoint/2010/main" val="3217321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6325" cy="2468563"/>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027" name="Group 15"/>
          <p:cNvGrpSpPr>
            <a:grpSpLocks noChangeAspect="1"/>
          </p:cNvGrpSpPr>
          <p:nvPr/>
        </p:nvGrpSpPr>
        <p:grpSpPr bwMode="auto">
          <a:xfrm>
            <a:off x="211138" y="1679575"/>
            <a:ext cx="8723312" cy="1330325"/>
            <a:chOff x="-3905251" y="4294188"/>
            <a:chExt cx="13027839" cy="1892300"/>
          </a:xfrm>
        </p:grpSpPr>
        <p:sp>
          <p:nvSpPr>
            <p:cNvPr id="1033"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1034"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1035"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036"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useBgFill="1">
          <p:nvSpPr>
            <p:cNvPr id="1037" name="Freeform 10"/>
            <p:cNvSpPr>
              <a:spLocks/>
            </p:cNvSpPr>
            <p:nvPr/>
          </p:nvSpPr>
          <p:spPr bwMode="hidden">
            <a:xfrm>
              <a:off x="-3905251" y="4294188"/>
              <a:ext cx="13027839"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grpSp>
      <p:sp>
        <p:nvSpPr>
          <p:cNvPr id="1028" name="Title Placeholder 1"/>
          <p:cNvSpPr>
            <a:spLocks noGrp="1"/>
          </p:cNvSpPr>
          <p:nvPr>
            <p:ph type="title"/>
          </p:nvPr>
        </p:nvSpPr>
        <p:spPr bwMode="auto">
          <a:xfrm>
            <a:off x="457200" y="338138"/>
            <a:ext cx="8229600"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t>Στυλ κύριου τίτλου</a:t>
            </a:r>
            <a:endParaRPr lang="en-US"/>
          </a:p>
        </p:txBody>
      </p:sp>
      <p:sp>
        <p:nvSpPr>
          <p:cNvPr id="4" name="Date Placeholder 3"/>
          <p:cNvSpPr>
            <a:spLocks noGrp="1"/>
          </p:cNvSpPr>
          <p:nvPr>
            <p:ph type="dt" sz="half" idx="2"/>
          </p:nvPr>
        </p:nvSpPr>
        <p:spPr>
          <a:xfrm>
            <a:off x="5164138" y="6249988"/>
            <a:ext cx="3786187" cy="365125"/>
          </a:xfrm>
          <a:prstGeom prst="rect">
            <a:avLst/>
          </a:prstGeom>
        </p:spPr>
        <p:txBody>
          <a:bodyPr vert="horz" lIns="91440" tIns="45720" rIns="91440" bIns="45720" rtlCol="0" anchor="ctr"/>
          <a:lstStyle>
            <a:lvl1pPr algn="r">
              <a:defRPr sz="1000">
                <a:solidFill>
                  <a:schemeClr val="tx2"/>
                </a:solidFill>
              </a:defRPr>
            </a:lvl1pPr>
          </a:lstStyle>
          <a:p>
            <a:pPr>
              <a:defRPr/>
            </a:pPr>
            <a:fld id="{46FB1B85-3976-4454-B7A4-8F729AD18E00}" type="datetime1">
              <a:rPr lang="el-GR"/>
              <a:pPr>
                <a:defRPr/>
              </a:pPr>
              <a:t>22/7/2020</a:t>
            </a:fld>
            <a:endParaRPr lang="el-GR"/>
          </a:p>
        </p:txBody>
      </p:sp>
      <p:sp>
        <p:nvSpPr>
          <p:cNvPr id="5" name="Footer Placeholder 4"/>
          <p:cNvSpPr>
            <a:spLocks noGrp="1"/>
          </p:cNvSpPr>
          <p:nvPr>
            <p:ph type="ftr" sz="quarter" idx="3"/>
          </p:nvPr>
        </p:nvSpPr>
        <p:spPr>
          <a:xfrm>
            <a:off x="193675" y="6249988"/>
            <a:ext cx="3786188" cy="365125"/>
          </a:xfrm>
          <a:prstGeom prst="rect">
            <a:avLst/>
          </a:prstGeom>
        </p:spPr>
        <p:txBody>
          <a:bodyPr vert="horz" lIns="91440" tIns="45720" rIns="91440" bIns="45720" rtlCol="0" anchor="ctr"/>
          <a:lstStyle>
            <a:lvl1pPr algn="l">
              <a:defRPr sz="1000">
                <a:solidFill>
                  <a:schemeClr val="tx2"/>
                </a:solidFill>
              </a:defRPr>
            </a:lvl1pPr>
          </a:lstStyle>
          <a:p>
            <a:pPr>
              <a:defRPr/>
            </a:pPr>
            <a:endParaRPr lang="el-GR"/>
          </a:p>
        </p:txBody>
      </p:sp>
      <p:sp>
        <p:nvSpPr>
          <p:cNvPr id="6" name="Slide Number Placeholder 5"/>
          <p:cNvSpPr>
            <a:spLocks noGrp="1"/>
          </p:cNvSpPr>
          <p:nvPr>
            <p:ph type="sldNum" sz="quarter" idx="4"/>
          </p:nvPr>
        </p:nvSpPr>
        <p:spPr>
          <a:xfrm>
            <a:off x="3990975" y="6249988"/>
            <a:ext cx="1162050" cy="365125"/>
          </a:xfrm>
          <a:prstGeom prst="rect">
            <a:avLst/>
          </a:prstGeom>
        </p:spPr>
        <p:txBody>
          <a:bodyPr vert="horz" lIns="91440" tIns="45720" rIns="91440" bIns="45720" rtlCol="0" anchor="ctr"/>
          <a:lstStyle>
            <a:lvl1pPr algn="ctr">
              <a:defRPr sz="1000">
                <a:solidFill>
                  <a:schemeClr val="tx2"/>
                </a:solidFill>
              </a:defRPr>
            </a:lvl1pPr>
          </a:lstStyle>
          <a:p>
            <a:pPr>
              <a:defRPr/>
            </a:pPr>
            <a:fld id="{62068324-87BE-47FF-9D65-EC497182CE37}" type="slidenum">
              <a:rPr lang="el-GR"/>
              <a:pPr>
                <a:defRPr/>
              </a:pPr>
              <a:t>‹#›</a:t>
            </a:fld>
            <a:endParaRPr lang="el-GR"/>
          </a:p>
        </p:txBody>
      </p:sp>
      <p:sp>
        <p:nvSpPr>
          <p:cNvPr id="1032" name="Text Placeholder 2"/>
          <p:cNvSpPr>
            <a:spLocks noGrp="1"/>
          </p:cNvSpPr>
          <p:nvPr>
            <p:ph type="body" idx="1"/>
          </p:nvPr>
        </p:nvSpPr>
        <p:spPr bwMode="auto">
          <a:xfrm>
            <a:off x="871538" y="2674938"/>
            <a:ext cx="7408862"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Tree>
  </p:cSld>
  <p:clrMap bg1="lt1" tx1="dk1" bg2="lt2" tx2="dk2" accent1="accent1" accent2="accent2" accent3="accent3" accent4="accent4" accent5="accent5" accent6="accent6" hlink="hlink" folHlink="folHlink"/>
  <p:sldLayoutIdLst>
    <p:sldLayoutId id="2147483734" r:id="rId1"/>
    <p:sldLayoutId id="2147483729" r:id="rId2"/>
    <p:sldLayoutId id="2147483735" r:id="rId3"/>
    <p:sldLayoutId id="2147483730" r:id="rId4"/>
    <p:sldLayoutId id="2147483731" r:id="rId5"/>
    <p:sldLayoutId id="2147483732" r:id="rId6"/>
    <p:sldLayoutId id="2147483736" r:id="rId7"/>
    <p:sldLayoutId id="2147483737" r:id="rId8"/>
    <p:sldLayoutId id="2147483738" r:id="rId9"/>
    <p:sldLayoutId id="2147483733" r:id="rId10"/>
    <p:sldLayoutId id="2147483739" r:id="rId11"/>
  </p:sldLayoutIdLst>
  <p:hf hdr="0" ftr="0" dt="0"/>
  <p:txStyles>
    <p:title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eaLnBrk="0" fontAlgn="base" hangingPunct="0">
        <a:spcBef>
          <a:spcPct val="20000"/>
        </a:spcBef>
        <a:spcAft>
          <a:spcPct val="0"/>
        </a:spcAft>
        <a:buClr>
          <a:schemeClr val="accent1"/>
        </a:buClr>
        <a:buSzPct val="100000"/>
        <a:buFont typeface="Symbol" pitchFamily="18" charset="2"/>
        <a:buChar char=""/>
        <a:defRPr sz="2400" kern="1200">
          <a:solidFill>
            <a:schemeClr val="tx2"/>
          </a:solidFill>
          <a:latin typeface="+mn-lt"/>
          <a:ea typeface="+mn-ea"/>
          <a:cs typeface="+mn-cs"/>
        </a:defRPr>
      </a:lvl1pPr>
      <a:lvl2pPr marL="576263" indent="-273050" algn="l" rtl="0" eaLnBrk="0" fontAlgn="base" hangingPunct="0">
        <a:spcBef>
          <a:spcPct val="20000"/>
        </a:spcBef>
        <a:spcAft>
          <a:spcPct val="0"/>
        </a:spcAft>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rtl="0" eaLnBrk="0" fontAlgn="base" hangingPunct="0">
        <a:spcBef>
          <a:spcPct val="20000"/>
        </a:spcBef>
        <a:spcAft>
          <a:spcPct val="0"/>
        </a:spcAft>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rtl="0" eaLnBrk="0" fontAlgn="base" hangingPunct="0">
        <a:spcBef>
          <a:spcPct val="20000"/>
        </a:spcBef>
        <a:spcAft>
          <a:spcPct val="0"/>
        </a:spcAft>
        <a:buClr>
          <a:schemeClr val="accent1"/>
        </a:buClr>
        <a:buSzPct val="100000"/>
        <a:buFont typeface="Symbol" pitchFamily="18" charset="2"/>
        <a:buChar char=""/>
        <a:defRPr kern="1200">
          <a:solidFill>
            <a:schemeClr val="tx2"/>
          </a:solidFill>
          <a:latin typeface="+mn-lt"/>
          <a:ea typeface="+mn-ea"/>
          <a:cs typeface="+mn-cs"/>
        </a:defRPr>
      </a:lvl4pPr>
      <a:lvl5pPr marL="1462088" indent="-228600" algn="l" rtl="0" eaLnBrk="0" fontAlgn="base" hangingPunct="0">
        <a:spcBef>
          <a:spcPct val="20000"/>
        </a:spcBef>
        <a:spcAft>
          <a:spcPct val="0"/>
        </a:spcAft>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7.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Τίτλος 1"/>
          <p:cNvSpPr>
            <a:spLocks noGrp="1"/>
          </p:cNvSpPr>
          <p:nvPr>
            <p:ph type="ctrTitle"/>
          </p:nvPr>
        </p:nvSpPr>
        <p:spPr>
          <a:xfrm>
            <a:off x="685800" y="1600200"/>
            <a:ext cx="7772400" cy="1779588"/>
          </a:xfrm>
        </p:spPr>
        <p:txBody>
          <a:bodyPr rtlCol="0">
            <a:normAutofit fontScale="90000"/>
          </a:bodyPr>
          <a:lstStyle/>
          <a:p>
            <a:pPr eaLnBrk="1" fontAlgn="auto" hangingPunct="1">
              <a:spcAft>
                <a:spcPts val="0"/>
              </a:spcAft>
              <a:defRPr/>
            </a:pPr>
            <a:r>
              <a:rPr lang="el-GR" b="1" i="1" dirty="0">
                <a:ea typeface="ＭＳ Ｐゴシック" charset="-128"/>
              </a:rPr>
              <a:t>Θερμότητα</a:t>
            </a:r>
            <a:br>
              <a:rPr lang="en-US" b="1" i="1" dirty="0">
                <a:ea typeface="ＭＳ Ｐゴシック" charset="-128"/>
              </a:rPr>
            </a:br>
            <a:r>
              <a:rPr lang="en-US" b="1" i="1" dirty="0">
                <a:ea typeface="ＭＳ Ｐゴシック" charset="-128"/>
              </a:rPr>
              <a:t>  </a:t>
            </a:r>
            <a:r>
              <a:rPr lang="el-GR" b="1" i="1" dirty="0">
                <a:ea typeface="ＭＳ Ｐゴシック" charset="-128"/>
              </a:rPr>
              <a:t> Η θερμότητα μεταδίδεται με αγωγή</a:t>
            </a:r>
            <a:endParaRPr lang="el-GR" dirty="0">
              <a:ea typeface="ＭＳ Ｐゴシック" charset="-128"/>
            </a:endParaRPr>
          </a:p>
        </p:txBody>
      </p:sp>
      <p:sp>
        <p:nvSpPr>
          <p:cNvPr id="8195" name="Υπότιτλος 2"/>
          <p:cNvSpPr>
            <a:spLocks noGrp="1"/>
          </p:cNvSpPr>
          <p:nvPr>
            <p:ph type="subTitle" idx="1"/>
          </p:nvPr>
        </p:nvSpPr>
        <p:spPr>
          <a:xfrm>
            <a:off x="1371600" y="3556000"/>
            <a:ext cx="6400800" cy="1473200"/>
          </a:xfrm>
        </p:spPr>
        <p:txBody>
          <a:bodyPr/>
          <a:lstStyle/>
          <a:p>
            <a:pPr eaLnBrk="1" hangingPunct="1"/>
            <a:r>
              <a:rPr lang="el-GR">
                <a:solidFill>
                  <a:srgbClr val="898989"/>
                </a:solidFill>
                <a:ea typeface="ＭＳ Ｐゴシック" charset="-128"/>
              </a:rPr>
              <a:t>Όνομα δασκάλου</a:t>
            </a:r>
          </a:p>
          <a:p>
            <a:pPr eaLnBrk="1" hangingPunct="1"/>
            <a:r>
              <a:rPr lang="el-GR">
                <a:solidFill>
                  <a:srgbClr val="898989"/>
                </a:solidFill>
                <a:ea typeface="ＭＳ Ｐゴシック" charset="-128"/>
              </a:rPr>
              <a:t>Σχολείο</a:t>
            </a:r>
          </a:p>
        </p:txBody>
      </p:sp>
      <p:pic>
        <p:nvPicPr>
          <p:cNvPr id="8196"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67600" y="3995738"/>
            <a:ext cx="1458913" cy="13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Θέση αριθμού διαφάνειας 2"/>
          <p:cNvSpPr>
            <a:spLocks noGrp="1"/>
          </p:cNvSpPr>
          <p:nvPr>
            <p:ph type="sldNum" sz="quarter" idx="12"/>
          </p:nvPr>
        </p:nvSpPr>
        <p:spPr bwMode="auto">
          <a:xfrm>
            <a:off x="7981950" y="6492875"/>
            <a:ext cx="1162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fld id="{5F830373-5348-4E6F-AAF2-DA60E346C4E1}" type="slidenum">
              <a:rPr lang="el-GR" smtClean="0">
                <a:solidFill>
                  <a:srgbClr val="898989"/>
                </a:solidFill>
              </a:rPr>
              <a:pPr eaLnBrk="1" hangingPunct="1"/>
              <a:t>10</a:t>
            </a:fld>
            <a:endParaRPr lang="el-GR">
              <a:solidFill>
                <a:srgbClr val="898989"/>
              </a:solidFill>
            </a:endParaRPr>
          </a:p>
        </p:txBody>
      </p:sp>
      <p:sp>
        <p:nvSpPr>
          <p:cNvPr id="3074" name="Τίτλος 1"/>
          <p:cNvSpPr>
            <a:spLocks noGrp="1"/>
          </p:cNvSpPr>
          <p:nvPr>
            <p:ph type="title"/>
          </p:nvPr>
        </p:nvSpPr>
        <p:spPr/>
        <p:txBody>
          <a:bodyPr rtlCol="0">
            <a:normAutofit/>
          </a:bodyPr>
          <a:lstStyle/>
          <a:p>
            <a:pPr algn="l" eaLnBrk="1" fontAlgn="auto" hangingPunct="1">
              <a:spcAft>
                <a:spcPts val="0"/>
              </a:spcAft>
              <a:defRPr/>
            </a:pPr>
            <a:r>
              <a:rPr lang="el-GR" sz="3200" dirty="0">
                <a:effectLst>
                  <a:outerShdw blurRad="38100" dist="38100" dir="2700000" algn="tl">
                    <a:srgbClr val="000000">
                      <a:alpha val="43137"/>
                    </a:srgbClr>
                  </a:outerShdw>
                </a:effectLst>
                <a:ea typeface="ＭＳ Ｐゴシック" charset="-128"/>
              </a:rPr>
              <a:t>Η θερμότητα μεταδίδεται με αγωγή</a:t>
            </a:r>
            <a:r>
              <a:rPr lang="en-US" sz="3200" dirty="0">
                <a:effectLst>
                  <a:outerShdw blurRad="38100" dist="38100" dir="2700000" algn="tl">
                    <a:srgbClr val="000000">
                      <a:alpha val="43137"/>
                    </a:srgbClr>
                  </a:outerShdw>
                </a:effectLst>
                <a:ea typeface="ＭＳ Ｐゴシック" charset="-128"/>
              </a:rPr>
              <a:t>-</a:t>
            </a:r>
            <a:br>
              <a:rPr lang="en-US" sz="3200" dirty="0">
                <a:effectLst>
                  <a:outerShdw blurRad="38100" dist="38100" dir="2700000" algn="tl">
                    <a:srgbClr val="000000">
                      <a:alpha val="43137"/>
                    </a:srgbClr>
                  </a:outerShdw>
                </a:effectLst>
                <a:ea typeface="ＭＳ Ｐゴシック" charset="-128"/>
              </a:rPr>
            </a:br>
            <a:r>
              <a:rPr lang="el-GR" sz="3200" dirty="0">
                <a:effectLst>
                  <a:outerShdw blurRad="38100" dist="38100" dir="2700000" algn="tl">
                    <a:srgbClr val="000000">
                      <a:alpha val="43137"/>
                    </a:srgbClr>
                  </a:outerShdw>
                </a:effectLst>
                <a:ea typeface="ＭＳ Ｐゴシック" charset="-128"/>
              </a:rPr>
              <a:t>Εφαρμογή (1)</a:t>
            </a:r>
          </a:p>
        </p:txBody>
      </p:sp>
      <p:sp>
        <p:nvSpPr>
          <p:cNvPr id="3075" name="TextBox 4"/>
          <p:cNvSpPr txBox="1">
            <a:spLocks noChangeArrowheads="1"/>
          </p:cNvSpPr>
          <p:nvPr/>
        </p:nvSpPr>
        <p:spPr bwMode="auto">
          <a:xfrm>
            <a:off x="3657600" y="3124200"/>
            <a:ext cx="5268913"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defRPr/>
            </a:pPr>
            <a:r>
              <a:rPr lang="el-GR" sz="2800" dirty="0">
                <a:solidFill>
                  <a:prstClr val="black"/>
                </a:solidFill>
                <a:effectLst>
                  <a:outerShdw blurRad="38100" dist="38100" dir="2700000" algn="tl">
                    <a:srgbClr val="000000">
                      <a:alpha val="43137"/>
                    </a:srgbClr>
                  </a:outerShdw>
                </a:effectLst>
              </a:rPr>
              <a:t>Γιατί έπρεπε να χρησιμοποιήσεις τον φελλό στο προηγούμενο πείραμα; (εφόσον η βελόνα δεν είχε πλαστικό προστατευτικό περίβλημα)</a:t>
            </a:r>
            <a:endParaRPr lang="en-US" sz="2800" dirty="0">
              <a:solidFill>
                <a:prstClr val="black"/>
              </a:solidFill>
              <a:effectLst>
                <a:outerShdw blurRad="38100" dist="38100" dir="2700000" algn="tl">
                  <a:srgbClr val="000000">
                    <a:alpha val="43137"/>
                  </a:srgbClr>
                </a:outerShdw>
              </a:effectLst>
            </a:endParaRPr>
          </a:p>
        </p:txBody>
      </p:sp>
      <p:pic>
        <p:nvPicPr>
          <p:cNvPr id="17413"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7350" y="596900"/>
            <a:ext cx="9191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Εικόνα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381000" y="2971800"/>
            <a:ext cx="2808288" cy="21062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Θέση αριθμού διαφάνειας 2"/>
          <p:cNvSpPr>
            <a:spLocks noGrp="1"/>
          </p:cNvSpPr>
          <p:nvPr>
            <p:ph type="sldNum" sz="quarter" idx="12"/>
          </p:nvPr>
        </p:nvSpPr>
        <p:spPr bwMode="auto">
          <a:xfrm>
            <a:off x="7981950" y="6492875"/>
            <a:ext cx="1162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fld id="{5F830373-5348-4E6F-AAF2-DA60E346C4E1}" type="slidenum">
              <a:rPr lang="el-GR" smtClean="0">
                <a:solidFill>
                  <a:srgbClr val="898989"/>
                </a:solidFill>
              </a:rPr>
              <a:pPr eaLnBrk="1" hangingPunct="1"/>
              <a:t>11</a:t>
            </a:fld>
            <a:endParaRPr lang="el-GR">
              <a:solidFill>
                <a:srgbClr val="898989"/>
              </a:solidFill>
            </a:endParaRPr>
          </a:p>
        </p:txBody>
      </p:sp>
      <p:sp>
        <p:nvSpPr>
          <p:cNvPr id="3074" name="Τίτλος 1"/>
          <p:cNvSpPr>
            <a:spLocks noGrp="1"/>
          </p:cNvSpPr>
          <p:nvPr>
            <p:ph type="title"/>
          </p:nvPr>
        </p:nvSpPr>
        <p:spPr/>
        <p:txBody>
          <a:bodyPr rtlCol="0">
            <a:normAutofit/>
          </a:bodyPr>
          <a:lstStyle/>
          <a:p>
            <a:pPr algn="l" eaLnBrk="1" fontAlgn="auto" hangingPunct="1">
              <a:spcAft>
                <a:spcPts val="0"/>
              </a:spcAft>
              <a:defRPr/>
            </a:pPr>
            <a:r>
              <a:rPr lang="el-GR" sz="3200" dirty="0">
                <a:effectLst>
                  <a:outerShdw blurRad="38100" dist="38100" dir="2700000" algn="tl">
                    <a:srgbClr val="000000">
                      <a:alpha val="43137"/>
                    </a:srgbClr>
                  </a:outerShdw>
                </a:effectLst>
                <a:ea typeface="ＭＳ Ｐゴシック" charset="-128"/>
              </a:rPr>
              <a:t>Η θερμότητα μεταδίδεται με αγωγή</a:t>
            </a:r>
            <a:r>
              <a:rPr lang="en-US" sz="3200" dirty="0">
                <a:effectLst>
                  <a:outerShdw blurRad="38100" dist="38100" dir="2700000" algn="tl">
                    <a:srgbClr val="000000">
                      <a:alpha val="43137"/>
                    </a:srgbClr>
                  </a:outerShdw>
                </a:effectLst>
                <a:ea typeface="ＭＳ Ｐゴシック" charset="-128"/>
              </a:rPr>
              <a:t>-</a:t>
            </a:r>
            <a:br>
              <a:rPr lang="en-US" sz="3200" dirty="0">
                <a:effectLst>
                  <a:outerShdw blurRad="38100" dist="38100" dir="2700000" algn="tl">
                    <a:srgbClr val="000000">
                      <a:alpha val="43137"/>
                    </a:srgbClr>
                  </a:outerShdw>
                </a:effectLst>
                <a:ea typeface="ＭＳ Ｐゴシック" charset="-128"/>
              </a:rPr>
            </a:br>
            <a:r>
              <a:rPr lang="el-GR" sz="3200" dirty="0">
                <a:effectLst>
                  <a:outerShdw blurRad="38100" dist="38100" dir="2700000" algn="tl">
                    <a:srgbClr val="000000">
                      <a:alpha val="43137"/>
                    </a:srgbClr>
                  </a:outerShdw>
                </a:effectLst>
                <a:ea typeface="ＭＳ Ｐゴシック" charset="-128"/>
              </a:rPr>
              <a:t>Εφαρμογή (1)</a:t>
            </a:r>
          </a:p>
        </p:txBody>
      </p:sp>
      <p:sp>
        <p:nvSpPr>
          <p:cNvPr id="3075" name="TextBox 4"/>
          <p:cNvSpPr txBox="1">
            <a:spLocks noChangeArrowheads="1"/>
          </p:cNvSpPr>
          <p:nvPr/>
        </p:nvSpPr>
        <p:spPr bwMode="auto">
          <a:xfrm>
            <a:off x="3657600" y="3124200"/>
            <a:ext cx="526891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lvl="0" eaLnBrk="1" hangingPunct="1">
              <a:defRPr/>
            </a:pPr>
            <a:r>
              <a:rPr lang="el-GR" sz="3200" dirty="0">
                <a:solidFill>
                  <a:srgbClr val="FF0000"/>
                </a:solidFill>
                <a:effectLst>
                  <a:outerShdw blurRad="38100" dist="38100" dir="2700000" algn="tl">
                    <a:srgbClr val="000000">
                      <a:alpha val="43137"/>
                    </a:srgbClr>
                  </a:outerShdw>
                </a:effectLst>
                <a:latin typeface="Comic Sans MS" pitchFamily="66" charset="0"/>
              </a:rPr>
              <a:t>Χρησιμοποίησα τον φελλό για να μη μεταδοθεί η θερμότητα στο χέρι μου και καώ.</a:t>
            </a:r>
            <a:endParaRPr lang="en-US" sz="3200" dirty="0">
              <a:solidFill>
                <a:prstClr val="black"/>
              </a:solidFill>
              <a:effectLst>
                <a:outerShdw blurRad="38100" dist="38100" dir="2700000" algn="tl">
                  <a:srgbClr val="000000">
                    <a:alpha val="43137"/>
                  </a:srgbClr>
                </a:outerShdw>
              </a:effectLst>
              <a:latin typeface="Comic Sans MS" pitchFamily="66" charset="0"/>
            </a:endParaRPr>
          </a:p>
        </p:txBody>
      </p:sp>
      <p:pic>
        <p:nvPicPr>
          <p:cNvPr id="17413"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7350" y="596900"/>
            <a:ext cx="9191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Εικόνα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381000" y="2971800"/>
            <a:ext cx="2808288" cy="21062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7785991"/>
      </p:ext>
    </p:extLst>
  </p:cSld>
  <p:clrMapOvr>
    <a:masterClrMapping/>
  </p:clrMapOvr>
  <p:transition spd="slow">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Θέση αριθμού διαφάνειας 2"/>
          <p:cNvSpPr>
            <a:spLocks noGrp="1"/>
          </p:cNvSpPr>
          <p:nvPr>
            <p:ph type="sldNum" sz="quarter" idx="12"/>
          </p:nvPr>
        </p:nvSpPr>
        <p:spPr bwMode="auto">
          <a:xfrm>
            <a:off x="7981950" y="6492875"/>
            <a:ext cx="1162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fld id="{A82719BD-35DF-43C3-B955-E5F509778A65}" type="slidenum">
              <a:rPr lang="el-GR" smtClean="0">
                <a:solidFill>
                  <a:srgbClr val="898989"/>
                </a:solidFill>
              </a:rPr>
              <a:pPr eaLnBrk="1" hangingPunct="1"/>
              <a:t>12</a:t>
            </a:fld>
            <a:endParaRPr lang="el-GR">
              <a:solidFill>
                <a:srgbClr val="898989"/>
              </a:solidFill>
            </a:endParaRPr>
          </a:p>
        </p:txBody>
      </p:sp>
      <p:sp>
        <p:nvSpPr>
          <p:cNvPr id="3074" name="Τίτλος 1"/>
          <p:cNvSpPr>
            <a:spLocks noGrp="1"/>
          </p:cNvSpPr>
          <p:nvPr>
            <p:ph type="title"/>
          </p:nvPr>
        </p:nvSpPr>
        <p:spPr/>
        <p:txBody>
          <a:bodyPr rtlCol="0">
            <a:normAutofit/>
          </a:bodyPr>
          <a:lstStyle/>
          <a:p>
            <a:pPr algn="l" eaLnBrk="1" fontAlgn="auto" hangingPunct="1">
              <a:spcAft>
                <a:spcPts val="0"/>
              </a:spcAft>
              <a:defRPr/>
            </a:pPr>
            <a:r>
              <a:rPr lang="el-GR" sz="3200" dirty="0">
                <a:effectLst>
                  <a:outerShdw blurRad="38100" dist="38100" dir="2700000" algn="tl">
                    <a:srgbClr val="000000">
                      <a:alpha val="43137"/>
                    </a:srgbClr>
                  </a:outerShdw>
                </a:effectLst>
                <a:ea typeface="ＭＳ Ｐゴシック" charset="-128"/>
              </a:rPr>
              <a:t>Η θερμότητα μεταδίδεται με αγωγή</a:t>
            </a:r>
            <a:r>
              <a:rPr lang="en-US" sz="3200" dirty="0">
                <a:effectLst>
                  <a:outerShdw blurRad="38100" dist="38100" dir="2700000" algn="tl">
                    <a:srgbClr val="000000">
                      <a:alpha val="43137"/>
                    </a:srgbClr>
                  </a:outerShdw>
                </a:effectLst>
                <a:ea typeface="ＭＳ Ｐゴシック" charset="-128"/>
              </a:rPr>
              <a:t>-</a:t>
            </a:r>
            <a:br>
              <a:rPr lang="en-US" sz="3200" dirty="0">
                <a:effectLst>
                  <a:outerShdw blurRad="38100" dist="38100" dir="2700000" algn="tl">
                    <a:srgbClr val="000000">
                      <a:alpha val="43137"/>
                    </a:srgbClr>
                  </a:outerShdw>
                </a:effectLst>
                <a:ea typeface="ＭＳ Ｐゴシック" charset="-128"/>
              </a:rPr>
            </a:br>
            <a:r>
              <a:rPr lang="el-GR" sz="3200" dirty="0">
                <a:effectLst>
                  <a:outerShdw blurRad="38100" dist="38100" dir="2700000" algn="tl">
                    <a:srgbClr val="000000">
                      <a:alpha val="43137"/>
                    </a:srgbClr>
                  </a:outerShdw>
                </a:effectLst>
                <a:ea typeface="ＭＳ Ｐゴシック" charset="-128"/>
              </a:rPr>
              <a:t>Εφαρμογή (</a:t>
            </a:r>
            <a:r>
              <a:rPr lang="en-US" sz="3200" dirty="0">
                <a:effectLst>
                  <a:outerShdw blurRad="38100" dist="38100" dir="2700000" algn="tl">
                    <a:srgbClr val="000000">
                      <a:alpha val="43137"/>
                    </a:srgbClr>
                  </a:outerShdw>
                </a:effectLst>
                <a:ea typeface="ＭＳ Ｐゴシック" charset="-128"/>
              </a:rPr>
              <a:t>2</a:t>
            </a:r>
            <a:r>
              <a:rPr lang="el-GR" sz="3200" dirty="0">
                <a:effectLst>
                  <a:outerShdw blurRad="38100" dist="38100" dir="2700000" algn="tl">
                    <a:srgbClr val="000000">
                      <a:alpha val="43137"/>
                    </a:srgbClr>
                  </a:outerShdw>
                </a:effectLst>
                <a:ea typeface="ＭＳ Ｐゴシック" charset="-128"/>
              </a:rPr>
              <a:t>)</a:t>
            </a:r>
          </a:p>
        </p:txBody>
      </p:sp>
      <p:sp>
        <p:nvSpPr>
          <p:cNvPr id="3075" name="TextBox 4"/>
          <p:cNvSpPr txBox="1">
            <a:spLocks noChangeArrowheads="1"/>
          </p:cNvSpPr>
          <p:nvPr/>
        </p:nvSpPr>
        <p:spPr bwMode="auto">
          <a:xfrm>
            <a:off x="3184525" y="2286000"/>
            <a:ext cx="58674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defRPr/>
            </a:pPr>
            <a:r>
              <a:rPr lang="el-GR" sz="2400" dirty="0">
                <a:solidFill>
                  <a:prstClr val="black"/>
                </a:solidFill>
                <a:effectLst>
                  <a:outerShdw blurRad="38100" dist="38100" dir="2700000" algn="tl">
                    <a:srgbClr val="000000">
                      <a:alpha val="43137"/>
                    </a:srgbClr>
                  </a:outerShdw>
                </a:effectLst>
              </a:rPr>
              <a:t>Σε κάποιους ηλεκτρικούς φούρνους αναφέρουν ότι η γυάλινη πόρτα είναι φτιαγμένη από κατάλληλο γυαλί ώστε να μας προστατεύει από εγκαύματα σε περίπτωση που το ακουμπήσουμε. </a:t>
            </a:r>
            <a:endParaRPr lang="en-US" sz="2400" dirty="0">
              <a:solidFill>
                <a:prstClr val="black"/>
              </a:solidFill>
              <a:effectLst>
                <a:outerShdw blurRad="38100" dist="38100" dir="2700000" algn="tl">
                  <a:srgbClr val="000000">
                    <a:alpha val="43137"/>
                  </a:srgbClr>
                </a:outerShdw>
              </a:effectLst>
            </a:endParaRPr>
          </a:p>
          <a:p>
            <a:pPr eaLnBrk="1" hangingPunct="1">
              <a:defRPr/>
            </a:pPr>
            <a:endParaRPr lang="en-US" sz="2400" dirty="0">
              <a:solidFill>
                <a:prstClr val="black"/>
              </a:solidFill>
              <a:effectLst>
                <a:outerShdw blurRad="38100" dist="38100" dir="2700000" algn="tl">
                  <a:srgbClr val="000000">
                    <a:alpha val="43137"/>
                  </a:srgbClr>
                </a:outerShdw>
              </a:effectLst>
            </a:endParaRPr>
          </a:p>
          <a:p>
            <a:pPr eaLnBrk="1" hangingPunct="1">
              <a:defRPr/>
            </a:pPr>
            <a:r>
              <a:rPr lang="el-GR" sz="2400" dirty="0">
                <a:solidFill>
                  <a:prstClr val="black"/>
                </a:solidFill>
                <a:effectLst>
                  <a:outerShdw blurRad="38100" dist="38100" dir="2700000" algn="tl">
                    <a:srgbClr val="000000">
                      <a:alpha val="43137"/>
                    </a:srgbClr>
                  </a:outerShdw>
                </a:effectLst>
              </a:rPr>
              <a:t>Πώς θα χαρακτήριζες το συγκεκριμένο γυαλί ως προς τη θερμική του “συμπεριφορά”; </a:t>
            </a:r>
            <a:endParaRPr lang="en-US" sz="2400" dirty="0">
              <a:solidFill>
                <a:prstClr val="black"/>
              </a:solidFill>
              <a:effectLst>
                <a:outerShdw blurRad="38100" dist="38100" dir="2700000" algn="tl">
                  <a:srgbClr val="000000">
                    <a:alpha val="43137"/>
                  </a:srgbClr>
                </a:outerShdw>
              </a:effectLst>
            </a:endParaRPr>
          </a:p>
          <a:p>
            <a:pPr eaLnBrk="1" hangingPunct="1">
              <a:defRPr/>
            </a:pPr>
            <a:endParaRPr lang="en-US" sz="2400" dirty="0">
              <a:solidFill>
                <a:prstClr val="black"/>
              </a:solidFill>
              <a:effectLst>
                <a:outerShdw blurRad="38100" dist="38100" dir="2700000" algn="tl">
                  <a:srgbClr val="000000">
                    <a:alpha val="43137"/>
                  </a:srgbClr>
                </a:outerShdw>
              </a:effectLst>
            </a:endParaRPr>
          </a:p>
          <a:p>
            <a:pPr eaLnBrk="1" hangingPunct="1">
              <a:defRPr/>
            </a:pPr>
            <a:r>
              <a:rPr lang="el-GR" sz="2400" dirty="0">
                <a:solidFill>
                  <a:prstClr val="black"/>
                </a:solidFill>
                <a:effectLst>
                  <a:outerShdw blurRad="38100" dist="38100" dir="2700000" algn="tl">
                    <a:srgbClr val="000000">
                      <a:alpha val="43137"/>
                    </a:srgbClr>
                  </a:outerShdw>
                </a:effectLst>
              </a:rPr>
              <a:t>Θα μπορούσε να χρησιμοποιηθεί αντί για γυαλί κάποιο άλλο υλικό;</a:t>
            </a:r>
            <a:endParaRPr lang="en-US" sz="2400" dirty="0">
              <a:solidFill>
                <a:prstClr val="black"/>
              </a:solidFill>
              <a:effectLst>
                <a:outerShdw blurRad="38100" dist="38100" dir="2700000" algn="tl">
                  <a:srgbClr val="000000">
                    <a:alpha val="43137"/>
                  </a:srgbClr>
                </a:outerShdw>
              </a:effectLst>
            </a:endParaRPr>
          </a:p>
        </p:txBody>
      </p:sp>
      <p:pic>
        <p:nvPicPr>
          <p:cNvPr id="19461"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7350" y="596900"/>
            <a:ext cx="9191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Εικόνα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8600" y="2895600"/>
            <a:ext cx="2879202" cy="26023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Θέση αριθμού διαφάνειας 2"/>
          <p:cNvSpPr>
            <a:spLocks noGrp="1"/>
          </p:cNvSpPr>
          <p:nvPr>
            <p:ph type="sldNum" sz="quarter" idx="12"/>
          </p:nvPr>
        </p:nvSpPr>
        <p:spPr bwMode="auto">
          <a:xfrm>
            <a:off x="7981950" y="6492875"/>
            <a:ext cx="1162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fld id="{3EC05A3D-2564-4886-BDB6-254924259C5F}" type="slidenum">
              <a:rPr lang="el-GR" smtClean="0">
                <a:solidFill>
                  <a:srgbClr val="898989"/>
                </a:solidFill>
              </a:rPr>
              <a:pPr eaLnBrk="1" hangingPunct="1"/>
              <a:t>13</a:t>
            </a:fld>
            <a:endParaRPr lang="el-GR">
              <a:solidFill>
                <a:srgbClr val="898989"/>
              </a:solidFill>
            </a:endParaRPr>
          </a:p>
        </p:txBody>
      </p:sp>
      <p:sp>
        <p:nvSpPr>
          <p:cNvPr id="3074" name="Τίτλος 1"/>
          <p:cNvSpPr>
            <a:spLocks noGrp="1"/>
          </p:cNvSpPr>
          <p:nvPr>
            <p:ph type="title"/>
          </p:nvPr>
        </p:nvSpPr>
        <p:spPr/>
        <p:txBody>
          <a:bodyPr rtlCol="0">
            <a:normAutofit/>
          </a:bodyPr>
          <a:lstStyle/>
          <a:p>
            <a:pPr algn="l" eaLnBrk="1" fontAlgn="auto" hangingPunct="1">
              <a:spcAft>
                <a:spcPts val="0"/>
              </a:spcAft>
              <a:defRPr/>
            </a:pPr>
            <a:r>
              <a:rPr lang="el-GR" sz="3200" dirty="0">
                <a:effectLst>
                  <a:outerShdw blurRad="38100" dist="38100" dir="2700000" algn="tl">
                    <a:srgbClr val="000000">
                      <a:alpha val="43137"/>
                    </a:srgbClr>
                  </a:outerShdw>
                </a:effectLst>
                <a:ea typeface="ＭＳ Ｐゴシック" charset="-128"/>
              </a:rPr>
              <a:t>Η θερμότητα μεταδίδεται με αγωγή</a:t>
            </a:r>
            <a:r>
              <a:rPr lang="en-US" sz="3200" dirty="0">
                <a:effectLst>
                  <a:outerShdw blurRad="38100" dist="38100" dir="2700000" algn="tl">
                    <a:srgbClr val="000000">
                      <a:alpha val="43137"/>
                    </a:srgbClr>
                  </a:outerShdw>
                </a:effectLst>
                <a:ea typeface="ＭＳ Ｐゴシック" charset="-128"/>
              </a:rPr>
              <a:t>-</a:t>
            </a:r>
            <a:br>
              <a:rPr lang="en-US" sz="3200" dirty="0">
                <a:effectLst>
                  <a:outerShdw blurRad="38100" dist="38100" dir="2700000" algn="tl">
                    <a:srgbClr val="000000">
                      <a:alpha val="43137"/>
                    </a:srgbClr>
                  </a:outerShdw>
                </a:effectLst>
                <a:ea typeface="ＭＳ Ｐゴシック" charset="-128"/>
              </a:rPr>
            </a:br>
            <a:r>
              <a:rPr lang="el-GR" sz="3200" dirty="0">
                <a:effectLst>
                  <a:outerShdw blurRad="38100" dist="38100" dir="2700000" algn="tl">
                    <a:srgbClr val="000000">
                      <a:alpha val="43137"/>
                    </a:srgbClr>
                  </a:outerShdw>
                </a:effectLst>
                <a:ea typeface="ＭＳ Ｐゴシック" charset="-128"/>
              </a:rPr>
              <a:t>Εφαρμογή (</a:t>
            </a:r>
            <a:r>
              <a:rPr lang="en-US" sz="3200" dirty="0">
                <a:effectLst>
                  <a:outerShdw blurRad="38100" dist="38100" dir="2700000" algn="tl">
                    <a:srgbClr val="000000">
                      <a:alpha val="43137"/>
                    </a:srgbClr>
                  </a:outerShdw>
                </a:effectLst>
                <a:ea typeface="ＭＳ Ｐゴシック" charset="-128"/>
              </a:rPr>
              <a:t>2</a:t>
            </a:r>
            <a:r>
              <a:rPr lang="el-GR" sz="3200" dirty="0">
                <a:effectLst>
                  <a:outerShdw blurRad="38100" dist="38100" dir="2700000" algn="tl">
                    <a:srgbClr val="000000">
                      <a:alpha val="43137"/>
                    </a:srgbClr>
                  </a:outerShdw>
                </a:effectLst>
                <a:ea typeface="ＭＳ Ｐゴシック" charset="-128"/>
              </a:rPr>
              <a:t>)</a:t>
            </a:r>
          </a:p>
        </p:txBody>
      </p:sp>
      <p:sp>
        <p:nvSpPr>
          <p:cNvPr id="3075" name="TextBox 4"/>
          <p:cNvSpPr txBox="1">
            <a:spLocks noChangeArrowheads="1"/>
          </p:cNvSpPr>
          <p:nvPr/>
        </p:nvSpPr>
        <p:spPr bwMode="auto">
          <a:xfrm>
            <a:off x="3165475" y="2673350"/>
            <a:ext cx="58674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defRPr/>
            </a:pPr>
            <a:r>
              <a:rPr lang="el-GR" sz="3200" dirty="0">
                <a:solidFill>
                  <a:srgbClr val="FF0000"/>
                </a:solidFill>
                <a:effectLst>
                  <a:outerShdw blurRad="38100" dist="38100" dir="2700000" algn="tl">
                    <a:srgbClr val="000000">
                      <a:alpha val="43137"/>
                    </a:srgbClr>
                  </a:outerShdw>
                </a:effectLst>
                <a:latin typeface="Comic Sans MS" pitchFamily="66" charset="0"/>
              </a:rPr>
              <a:t>Το γυαλί είναι μονωτής. Δεν υπάρχει άλλο μονωτικό υλικό που να είναι στερεό, να παραμένει διάφανο σε υψηλές θερμοκρασίες και να έχει χαμηλό κόστος. </a:t>
            </a:r>
            <a:endParaRPr lang="en-US" sz="3200" dirty="0">
              <a:solidFill>
                <a:prstClr val="black"/>
              </a:solidFill>
              <a:effectLst>
                <a:outerShdw blurRad="38100" dist="38100" dir="2700000" algn="tl">
                  <a:srgbClr val="000000">
                    <a:alpha val="43137"/>
                  </a:srgbClr>
                </a:outerShdw>
              </a:effectLst>
              <a:latin typeface="Comic Sans MS" pitchFamily="66" charset="0"/>
            </a:endParaRPr>
          </a:p>
        </p:txBody>
      </p:sp>
      <p:pic>
        <p:nvPicPr>
          <p:cNvPr id="20485"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7350" y="596900"/>
            <a:ext cx="9191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Εικόνα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4800" y="2895600"/>
            <a:ext cx="2879202" cy="260232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spd="slow">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Θέση αριθμού διαφάνειας 2"/>
          <p:cNvSpPr>
            <a:spLocks noGrp="1"/>
          </p:cNvSpPr>
          <p:nvPr>
            <p:ph type="sldNum" sz="quarter" idx="12"/>
          </p:nvPr>
        </p:nvSpPr>
        <p:spPr bwMode="auto">
          <a:xfrm>
            <a:off x="7981950" y="6492875"/>
            <a:ext cx="1162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fld id="{12EC9F6D-3FC7-4EB0-9AFB-2E8FFD139DD9}" type="slidenum">
              <a:rPr lang="el-GR" smtClean="0">
                <a:solidFill>
                  <a:srgbClr val="898989"/>
                </a:solidFill>
              </a:rPr>
              <a:pPr eaLnBrk="1" hangingPunct="1"/>
              <a:t>14</a:t>
            </a:fld>
            <a:endParaRPr lang="el-GR">
              <a:solidFill>
                <a:srgbClr val="898989"/>
              </a:solidFill>
            </a:endParaRPr>
          </a:p>
        </p:txBody>
      </p:sp>
      <p:sp>
        <p:nvSpPr>
          <p:cNvPr id="3074" name="Τίτλος 1"/>
          <p:cNvSpPr>
            <a:spLocks noGrp="1"/>
          </p:cNvSpPr>
          <p:nvPr>
            <p:ph type="title"/>
          </p:nvPr>
        </p:nvSpPr>
        <p:spPr/>
        <p:txBody>
          <a:bodyPr rtlCol="0">
            <a:normAutofit/>
          </a:bodyPr>
          <a:lstStyle/>
          <a:p>
            <a:pPr algn="l" eaLnBrk="1" fontAlgn="auto" hangingPunct="1">
              <a:spcAft>
                <a:spcPts val="0"/>
              </a:spcAft>
              <a:defRPr/>
            </a:pPr>
            <a:r>
              <a:rPr lang="el-GR" sz="3200" dirty="0">
                <a:effectLst>
                  <a:outerShdw blurRad="38100" dist="38100" dir="2700000" algn="tl">
                    <a:srgbClr val="000000">
                      <a:alpha val="43137"/>
                    </a:srgbClr>
                  </a:outerShdw>
                </a:effectLst>
                <a:ea typeface="ＭＳ Ｐゴシック" charset="-128"/>
              </a:rPr>
              <a:t>Η θερμότητα μεταδίδεται με αγωγή</a:t>
            </a:r>
            <a:r>
              <a:rPr lang="en-US" sz="3200" dirty="0">
                <a:effectLst>
                  <a:outerShdw blurRad="38100" dist="38100" dir="2700000" algn="tl">
                    <a:srgbClr val="000000">
                      <a:alpha val="43137"/>
                    </a:srgbClr>
                  </a:outerShdw>
                </a:effectLst>
                <a:ea typeface="ＭＳ Ｐゴシック" charset="-128"/>
              </a:rPr>
              <a:t>-</a:t>
            </a:r>
            <a:br>
              <a:rPr lang="en-US" sz="3200" dirty="0">
                <a:effectLst>
                  <a:outerShdw blurRad="38100" dist="38100" dir="2700000" algn="tl">
                    <a:srgbClr val="000000">
                      <a:alpha val="43137"/>
                    </a:srgbClr>
                  </a:outerShdw>
                </a:effectLst>
                <a:ea typeface="ＭＳ Ｐゴシック" charset="-128"/>
              </a:rPr>
            </a:br>
            <a:r>
              <a:rPr lang="el-GR" sz="3200" dirty="0">
                <a:effectLst>
                  <a:outerShdw blurRad="38100" dist="38100" dir="2700000" algn="tl">
                    <a:srgbClr val="000000">
                      <a:alpha val="43137"/>
                    </a:srgbClr>
                  </a:outerShdw>
                </a:effectLst>
                <a:ea typeface="ＭＳ Ｐゴシック" charset="-128"/>
              </a:rPr>
              <a:t>Εφαρμογή (</a:t>
            </a:r>
            <a:r>
              <a:rPr lang="en-US" sz="3200" dirty="0">
                <a:effectLst>
                  <a:outerShdw blurRad="38100" dist="38100" dir="2700000" algn="tl">
                    <a:srgbClr val="000000">
                      <a:alpha val="43137"/>
                    </a:srgbClr>
                  </a:outerShdw>
                </a:effectLst>
                <a:ea typeface="ＭＳ Ｐゴシック" charset="-128"/>
              </a:rPr>
              <a:t>3</a:t>
            </a:r>
            <a:r>
              <a:rPr lang="el-GR" sz="3200" dirty="0">
                <a:effectLst>
                  <a:outerShdw blurRad="38100" dist="38100" dir="2700000" algn="tl">
                    <a:srgbClr val="000000">
                      <a:alpha val="43137"/>
                    </a:srgbClr>
                  </a:outerShdw>
                </a:effectLst>
                <a:ea typeface="ＭＳ Ｐゴシック" charset="-128"/>
              </a:rPr>
              <a:t>)</a:t>
            </a:r>
          </a:p>
        </p:txBody>
      </p:sp>
      <p:sp>
        <p:nvSpPr>
          <p:cNvPr id="3075" name="TextBox 4"/>
          <p:cNvSpPr txBox="1">
            <a:spLocks noChangeArrowheads="1"/>
          </p:cNvSpPr>
          <p:nvPr/>
        </p:nvSpPr>
        <p:spPr bwMode="auto">
          <a:xfrm>
            <a:off x="3505200" y="2514600"/>
            <a:ext cx="5546725"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defRPr/>
            </a:pPr>
            <a:r>
              <a:rPr lang="el-GR" sz="2200" dirty="0">
                <a:solidFill>
                  <a:prstClr val="black"/>
                </a:solidFill>
                <a:effectLst>
                  <a:outerShdw blurRad="38100" dist="38100" dir="2700000" algn="tl">
                    <a:srgbClr val="000000">
                      <a:alpha val="43137"/>
                    </a:srgbClr>
                  </a:outerShdw>
                </a:effectLst>
              </a:rPr>
              <a:t>Σε μία ταινία δράσης ο ήρωας ήθελε να απωθήσει κάποιους επίδοξους εισβολείς στο σπίτι του. Γι’ αυτό το λόγο κρέμασε στο εσωτερικό χερούλι της πόρτας μία θερμάστρα. Το αποτέλεσμα ήταν</a:t>
            </a:r>
            <a:r>
              <a:rPr lang="en-US" sz="2200" dirty="0">
                <a:solidFill>
                  <a:prstClr val="black"/>
                </a:solidFill>
                <a:effectLst>
                  <a:outerShdw blurRad="38100" dist="38100" dir="2700000" algn="tl">
                    <a:srgbClr val="000000">
                      <a:alpha val="43137"/>
                    </a:srgbClr>
                  </a:outerShdw>
                </a:effectLst>
              </a:rPr>
              <a:t>,</a:t>
            </a:r>
            <a:r>
              <a:rPr lang="el-GR" sz="2200" dirty="0">
                <a:solidFill>
                  <a:prstClr val="black"/>
                </a:solidFill>
                <a:effectLst>
                  <a:outerShdw blurRad="38100" dist="38100" dir="2700000" algn="tl">
                    <a:srgbClr val="000000">
                      <a:alpha val="43137"/>
                    </a:srgbClr>
                  </a:outerShdw>
                </a:effectLst>
              </a:rPr>
              <a:t> όταν οι εισβολείς ακούμπησαν το εξωτερικό χερούλι της πόρτας</a:t>
            </a:r>
            <a:r>
              <a:rPr lang="en-US" sz="2200" dirty="0">
                <a:solidFill>
                  <a:prstClr val="black"/>
                </a:solidFill>
                <a:effectLst>
                  <a:outerShdw blurRad="38100" dist="38100" dir="2700000" algn="tl">
                    <a:srgbClr val="000000">
                      <a:alpha val="43137"/>
                    </a:srgbClr>
                  </a:outerShdw>
                </a:effectLst>
              </a:rPr>
              <a:t>,</a:t>
            </a:r>
            <a:r>
              <a:rPr lang="el-GR" sz="2200" dirty="0">
                <a:solidFill>
                  <a:prstClr val="black"/>
                </a:solidFill>
                <a:effectLst>
                  <a:outerShdw blurRad="38100" dist="38100" dir="2700000" algn="tl">
                    <a:srgbClr val="000000">
                      <a:alpha val="43137"/>
                    </a:srgbClr>
                  </a:outerShdw>
                </a:effectLst>
              </a:rPr>
              <a:t> να καούν! Μπορείς να περιγράψεις τον τρόπο με τον οποίο </a:t>
            </a:r>
            <a:r>
              <a:rPr lang="en-US" sz="2200" dirty="0">
                <a:solidFill>
                  <a:prstClr val="black"/>
                </a:solidFill>
                <a:effectLst>
                  <a:outerShdw blurRad="38100" dist="38100" dir="2700000" algn="tl">
                    <a:srgbClr val="000000">
                      <a:alpha val="43137"/>
                    </a:srgbClr>
                  </a:outerShdw>
                </a:effectLst>
              </a:rPr>
              <a:t> </a:t>
            </a:r>
            <a:r>
              <a:rPr lang="el-GR" sz="2200" dirty="0">
                <a:solidFill>
                  <a:prstClr val="black"/>
                </a:solidFill>
                <a:effectLst>
                  <a:outerShdw blurRad="38100" dist="38100" dir="2700000" algn="tl">
                    <a:srgbClr val="000000">
                      <a:alpha val="43137"/>
                    </a:srgbClr>
                  </a:outerShdw>
                </a:effectLst>
              </a:rPr>
              <a:t>μεταδόθηκε η θερμότητα από το εσωτερικό στο εξωτερικό χερούλι; Θα μπορούσαν τα χερούλια στην παραπάνω περίπτωση να είναι ανεξάρτητα, δηλαδή να μην ακουμπούν μεταξύ τους;</a:t>
            </a:r>
            <a:endParaRPr lang="en-US" sz="2200" dirty="0">
              <a:solidFill>
                <a:prstClr val="black"/>
              </a:solidFill>
              <a:effectLst>
                <a:outerShdw blurRad="38100" dist="38100" dir="2700000" algn="tl">
                  <a:srgbClr val="000000">
                    <a:alpha val="43137"/>
                  </a:srgbClr>
                </a:outerShdw>
              </a:effectLst>
            </a:endParaRPr>
          </a:p>
        </p:txBody>
      </p:sp>
      <p:pic>
        <p:nvPicPr>
          <p:cNvPr id="21509"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7350" y="596900"/>
            <a:ext cx="9191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Εικόνα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3200400"/>
            <a:ext cx="3200400" cy="240029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spd="slow">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Θέση αριθμού διαφάνειας 2"/>
          <p:cNvSpPr>
            <a:spLocks noGrp="1"/>
          </p:cNvSpPr>
          <p:nvPr>
            <p:ph type="sldNum" sz="quarter" idx="12"/>
          </p:nvPr>
        </p:nvSpPr>
        <p:spPr bwMode="auto">
          <a:xfrm>
            <a:off x="7981950" y="6492875"/>
            <a:ext cx="1162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fld id="{5818F9A5-555C-4AE0-90A7-13ADE614A9EA}" type="slidenum">
              <a:rPr lang="el-GR" smtClean="0">
                <a:solidFill>
                  <a:srgbClr val="898989"/>
                </a:solidFill>
              </a:rPr>
              <a:pPr eaLnBrk="1" hangingPunct="1"/>
              <a:t>15</a:t>
            </a:fld>
            <a:endParaRPr lang="el-GR">
              <a:solidFill>
                <a:srgbClr val="898989"/>
              </a:solidFill>
            </a:endParaRPr>
          </a:p>
        </p:txBody>
      </p:sp>
      <p:sp>
        <p:nvSpPr>
          <p:cNvPr id="3074" name="Τίτλος 1"/>
          <p:cNvSpPr>
            <a:spLocks noGrp="1"/>
          </p:cNvSpPr>
          <p:nvPr>
            <p:ph type="title"/>
          </p:nvPr>
        </p:nvSpPr>
        <p:spPr/>
        <p:txBody>
          <a:bodyPr rtlCol="0">
            <a:normAutofit/>
          </a:bodyPr>
          <a:lstStyle/>
          <a:p>
            <a:pPr algn="l" eaLnBrk="1" fontAlgn="auto" hangingPunct="1">
              <a:spcAft>
                <a:spcPts val="0"/>
              </a:spcAft>
              <a:defRPr/>
            </a:pPr>
            <a:r>
              <a:rPr lang="el-GR" sz="3200" dirty="0">
                <a:effectLst>
                  <a:outerShdw blurRad="38100" dist="38100" dir="2700000" algn="tl">
                    <a:srgbClr val="000000">
                      <a:alpha val="43137"/>
                    </a:srgbClr>
                  </a:outerShdw>
                </a:effectLst>
                <a:ea typeface="ＭＳ Ｐゴシック" charset="-128"/>
              </a:rPr>
              <a:t>Η θερμότητα μεταδίδεται με αγωγή</a:t>
            </a:r>
            <a:r>
              <a:rPr lang="en-US" sz="3200" dirty="0">
                <a:effectLst>
                  <a:outerShdw blurRad="38100" dist="38100" dir="2700000" algn="tl">
                    <a:srgbClr val="000000">
                      <a:alpha val="43137"/>
                    </a:srgbClr>
                  </a:outerShdw>
                </a:effectLst>
                <a:ea typeface="ＭＳ Ｐゴシック" charset="-128"/>
              </a:rPr>
              <a:t>-</a:t>
            </a:r>
            <a:br>
              <a:rPr lang="en-US" sz="3200" dirty="0">
                <a:effectLst>
                  <a:outerShdw blurRad="38100" dist="38100" dir="2700000" algn="tl">
                    <a:srgbClr val="000000">
                      <a:alpha val="43137"/>
                    </a:srgbClr>
                  </a:outerShdw>
                </a:effectLst>
                <a:ea typeface="ＭＳ Ｐゴシック" charset="-128"/>
              </a:rPr>
            </a:br>
            <a:r>
              <a:rPr lang="el-GR" sz="3200" dirty="0">
                <a:effectLst>
                  <a:outerShdw blurRad="38100" dist="38100" dir="2700000" algn="tl">
                    <a:srgbClr val="000000">
                      <a:alpha val="43137"/>
                    </a:srgbClr>
                  </a:outerShdw>
                </a:effectLst>
                <a:ea typeface="ＭＳ Ｐゴシック" charset="-128"/>
              </a:rPr>
              <a:t>Εφαρμογή (</a:t>
            </a:r>
            <a:r>
              <a:rPr lang="en-US" sz="3200" dirty="0">
                <a:effectLst>
                  <a:outerShdw blurRad="38100" dist="38100" dir="2700000" algn="tl">
                    <a:srgbClr val="000000">
                      <a:alpha val="43137"/>
                    </a:srgbClr>
                  </a:outerShdw>
                </a:effectLst>
                <a:ea typeface="ＭＳ Ｐゴシック" charset="-128"/>
              </a:rPr>
              <a:t>3</a:t>
            </a:r>
            <a:r>
              <a:rPr lang="el-GR" sz="3200" dirty="0">
                <a:effectLst>
                  <a:outerShdw blurRad="38100" dist="38100" dir="2700000" algn="tl">
                    <a:srgbClr val="000000">
                      <a:alpha val="43137"/>
                    </a:srgbClr>
                  </a:outerShdw>
                </a:effectLst>
                <a:ea typeface="ＭＳ Ｐゴシック" charset="-128"/>
              </a:rPr>
              <a:t>)</a:t>
            </a:r>
          </a:p>
        </p:txBody>
      </p:sp>
      <p:sp>
        <p:nvSpPr>
          <p:cNvPr id="3075" name="TextBox 4"/>
          <p:cNvSpPr txBox="1">
            <a:spLocks noChangeArrowheads="1"/>
          </p:cNvSpPr>
          <p:nvPr/>
        </p:nvSpPr>
        <p:spPr bwMode="auto">
          <a:xfrm>
            <a:off x="3505200" y="2630488"/>
            <a:ext cx="5546725"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defRPr/>
            </a:pPr>
            <a:r>
              <a:rPr lang="el-GR" sz="3200" dirty="0">
                <a:solidFill>
                  <a:srgbClr val="FF0000"/>
                </a:solidFill>
                <a:effectLst>
                  <a:outerShdw blurRad="38100" dist="38100" dir="2700000" algn="tl">
                    <a:srgbClr val="000000">
                      <a:alpha val="43137"/>
                    </a:srgbClr>
                  </a:outerShdw>
                </a:effectLst>
                <a:latin typeface="Comic Sans MS" pitchFamily="66" charset="0"/>
              </a:rPr>
              <a:t>Η θερμότητα μεταδόθηκε με αγωγή μέσα από τα μεταλλικά χερούλια. Τα χερούλια πρέπει οπωσδήποτε να ακουμπούν γιατί διαφορετικά θα υπάρχει ανάμεσά τους αέρας που είναι μονωτής. </a:t>
            </a:r>
            <a:endParaRPr lang="en-US" sz="3200" dirty="0">
              <a:solidFill>
                <a:prstClr val="black"/>
              </a:solidFill>
              <a:effectLst>
                <a:outerShdw blurRad="38100" dist="38100" dir="2700000" algn="tl">
                  <a:srgbClr val="000000">
                    <a:alpha val="43137"/>
                  </a:srgbClr>
                </a:outerShdw>
              </a:effectLst>
              <a:latin typeface="Comic Sans MS" pitchFamily="66" charset="0"/>
            </a:endParaRPr>
          </a:p>
        </p:txBody>
      </p:sp>
      <p:pic>
        <p:nvPicPr>
          <p:cNvPr id="22533"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7350" y="596900"/>
            <a:ext cx="9191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Εικόνα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3200400"/>
            <a:ext cx="3200400" cy="240029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spd="slow">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Θέση αριθμού διαφάνειας 2"/>
          <p:cNvSpPr>
            <a:spLocks noGrp="1"/>
          </p:cNvSpPr>
          <p:nvPr>
            <p:ph type="sldNum" sz="quarter" idx="12"/>
          </p:nvPr>
        </p:nvSpPr>
        <p:spPr bwMode="auto">
          <a:xfrm>
            <a:off x="7981950" y="6492875"/>
            <a:ext cx="1162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fld id="{FC5B1CAB-79FA-489C-93C5-912A39F95A79}" type="slidenum">
              <a:rPr lang="el-GR" smtClean="0">
                <a:solidFill>
                  <a:srgbClr val="898989"/>
                </a:solidFill>
              </a:rPr>
              <a:pPr eaLnBrk="1" hangingPunct="1"/>
              <a:t>16</a:t>
            </a:fld>
            <a:endParaRPr lang="el-GR">
              <a:solidFill>
                <a:srgbClr val="898989"/>
              </a:solidFill>
            </a:endParaRPr>
          </a:p>
        </p:txBody>
      </p:sp>
      <p:sp>
        <p:nvSpPr>
          <p:cNvPr id="3074" name="Τίτλος 1"/>
          <p:cNvSpPr>
            <a:spLocks noGrp="1"/>
          </p:cNvSpPr>
          <p:nvPr>
            <p:ph type="title"/>
          </p:nvPr>
        </p:nvSpPr>
        <p:spPr/>
        <p:txBody>
          <a:bodyPr rtlCol="0">
            <a:normAutofit/>
          </a:bodyPr>
          <a:lstStyle/>
          <a:p>
            <a:pPr algn="l" eaLnBrk="1" fontAlgn="auto" hangingPunct="1">
              <a:spcAft>
                <a:spcPts val="0"/>
              </a:spcAft>
              <a:defRPr/>
            </a:pPr>
            <a:r>
              <a:rPr lang="el-GR" sz="3200" dirty="0">
                <a:effectLst>
                  <a:outerShdw blurRad="38100" dist="38100" dir="2700000" algn="tl">
                    <a:srgbClr val="000000">
                      <a:alpha val="43137"/>
                    </a:srgbClr>
                  </a:outerShdw>
                </a:effectLst>
                <a:ea typeface="ＭＳ Ｐゴシック" charset="-128"/>
              </a:rPr>
              <a:t>Η θερμότητα μεταδίδεται με αγωγή</a:t>
            </a:r>
            <a:r>
              <a:rPr lang="en-US" sz="3200" dirty="0">
                <a:effectLst>
                  <a:outerShdw blurRad="38100" dist="38100" dir="2700000" algn="tl">
                    <a:srgbClr val="000000">
                      <a:alpha val="43137"/>
                    </a:srgbClr>
                  </a:outerShdw>
                </a:effectLst>
                <a:ea typeface="ＭＳ Ｐゴシック" charset="-128"/>
              </a:rPr>
              <a:t>-</a:t>
            </a:r>
            <a:br>
              <a:rPr lang="en-US" sz="3200" dirty="0">
                <a:effectLst>
                  <a:outerShdw blurRad="38100" dist="38100" dir="2700000" algn="tl">
                    <a:srgbClr val="000000">
                      <a:alpha val="43137"/>
                    </a:srgbClr>
                  </a:outerShdw>
                </a:effectLst>
                <a:ea typeface="ＭＳ Ｐゴシック" charset="-128"/>
              </a:rPr>
            </a:br>
            <a:r>
              <a:rPr lang="el-GR" sz="3200" dirty="0">
                <a:effectLst>
                  <a:outerShdw blurRad="38100" dist="38100" dir="2700000" algn="tl">
                    <a:srgbClr val="000000">
                      <a:alpha val="43137"/>
                    </a:srgbClr>
                  </a:outerShdw>
                </a:effectLst>
                <a:ea typeface="ＭＳ Ｐゴシック" charset="-128"/>
              </a:rPr>
              <a:t>Εφαρμογή (4)</a:t>
            </a:r>
          </a:p>
        </p:txBody>
      </p:sp>
      <p:sp>
        <p:nvSpPr>
          <p:cNvPr id="3075" name="TextBox 4"/>
          <p:cNvSpPr txBox="1">
            <a:spLocks noChangeArrowheads="1"/>
          </p:cNvSpPr>
          <p:nvPr/>
        </p:nvSpPr>
        <p:spPr bwMode="auto">
          <a:xfrm>
            <a:off x="5892800" y="2590800"/>
            <a:ext cx="32512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defRPr/>
            </a:pPr>
            <a:r>
              <a:rPr lang="el-GR" sz="2800" dirty="0">
                <a:effectLst>
                  <a:outerShdw blurRad="38100" dist="38100" dir="2700000" algn="tl">
                    <a:srgbClr val="000000">
                      <a:alpha val="43137"/>
                    </a:srgbClr>
                  </a:outerShdw>
                </a:effectLst>
              </a:rPr>
              <a:t>Μπορείς να εξηγήσεις γιατί ο </a:t>
            </a:r>
            <a:r>
              <a:rPr lang="el-GR" sz="2800" dirty="0" err="1">
                <a:effectLst>
                  <a:outerShdw blurRad="38100" dist="38100" dir="2700000" algn="tl">
                    <a:srgbClr val="000000">
                      <a:alpha val="43137"/>
                    </a:srgbClr>
                  </a:outerShdw>
                </a:effectLst>
              </a:rPr>
              <a:t>Αστερίξ</a:t>
            </a:r>
            <a:r>
              <a:rPr lang="el-GR" sz="2800" dirty="0">
                <a:effectLst>
                  <a:outerShdw blurRad="38100" dist="38100" dir="2700000" algn="tl">
                    <a:srgbClr val="000000">
                      <a:alpha val="43137"/>
                    </a:srgbClr>
                  </a:outerShdw>
                </a:effectLst>
              </a:rPr>
              <a:t> αναγκάστηκε να αφήσει το ακόντιο, ενώ ο </a:t>
            </a:r>
            <a:r>
              <a:rPr lang="el-GR" sz="2800" dirty="0" err="1">
                <a:effectLst>
                  <a:outerShdw blurRad="38100" dist="38100" dir="2700000" algn="tl">
                    <a:srgbClr val="000000">
                      <a:alpha val="43137"/>
                    </a:srgbClr>
                  </a:outerShdw>
                </a:effectLst>
              </a:rPr>
              <a:t>Οβελίξ</a:t>
            </a:r>
            <a:r>
              <a:rPr lang="el-GR" sz="2800" dirty="0">
                <a:effectLst>
                  <a:outerShdw blurRad="38100" dist="38100" dir="2700000" algn="tl">
                    <a:srgbClr val="000000">
                      <a:alpha val="43137"/>
                    </a:srgbClr>
                  </a:outerShdw>
                </a:effectLst>
              </a:rPr>
              <a:t> το κρατά ακόμη;</a:t>
            </a:r>
            <a:endParaRPr lang="en-US" sz="2800" dirty="0">
              <a:effectLst>
                <a:outerShdw blurRad="38100" dist="38100" dir="2700000" algn="tl">
                  <a:srgbClr val="000000">
                    <a:alpha val="43137"/>
                  </a:srgbClr>
                </a:outerShdw>
              </a:effectLst>
            </a:endParaRPr>
          </a:p>
        </p:txBody>
      </p:sp>
      <p:pic>
        <p:nvPicPr>
          <p:cNvPr id="23557"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7350" y="596900"/>
            <a:ext cx="9191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Εικόνα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2590800"/>
            <a:ext cx="5599186" cy="37581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Θέση αριθμού διαφάνειας 2"/>
          <p:cNvSpPr>
            <a:spLocks noGrp="1"/>
          </p:cNvSpPr>
          <p:nvPr>
            <p:ph type="sldNum" sz="quarter" idx="12"/>
          </p:nvPr>
        </p:nvSpPr>
        <p:spPr bwMode="auto">
          <a:xfrm>
            <a:off x="7981950" y="6492875"/>
            <a:ext cx="1162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fld id="{BDE42F23-192C-4612-9C50-D6FA78361AEF}" type="slidenum">
              <a:rPr lang="el-GR" smtClean="0">
                <a:solidFill>
                  <a:srgbClr val="898989"/>
                </a:solidFill>
              </a:rPr>
              <a:pPr eaLnBrk="1" hangingPunct="1"/>
              <a:t>17</a:t>
            </a:fld>
            <a:endParaRPr lang="el-GR">
              <a:solidFill>
                <a:srgbClr val="898989"/>
              </a:solidFill>
            </a:endParaRPr>
          </a:p>
        </p:txBody>
      </p:sp>
      <p:sp>
        <p:nvSpPr>
          <p:cNvPr id="3074" name="Τίτλος 1"/>
          <p:cNvSpPr>
            <a:spLocks noGrp="1"/>
          </p:cNvSpPr>
          <p:nvPr>
            <p:ph type="title"/>
          </p:nvPr>
        </p:nvSpPr>
        <p:spPr/>
        <p:txBody>
          <a:bodyPr rtlCol="0">
            <a:normAutofit/>
          </a:bodyPr>
          <a:lstStyle/>
          <a:p>
            <a:pPr algn="l" eaLnBrk="1" fontAlgn="auto" hangingPunct="1">
              <a:spcAft>
                <a:spcPts val="0"/>
              </a:spcAft>
              <a:defRPr/>
            </a:pPr>
            <a:r>
              <a:rPr lang="el-GR" sz="3200" dirty="0">
                <a:effectLst>
                  <a:outerShdw blurRad="38100" dist="38100" dir="2700000" algn="tl">
                    <a:srgbClr val="000000">
                      <a:alpha val="43137"/>
                    </a:srgbClr>
                  </a:outerShdw>
                </a:effectLst>
                <a:ea typeface="ＭＳ Ｐゴシック" charset="-128"/>
              </a:rPr>
              <a:t>Η θερμότητα μεταδίδεται με αγωγή</a:t>
            </a:r>
            <a:r>
              <a:rPr lang="en-US" sz="3200" dirty="0">
                <a:effectLst>
                  <a:outerShdw blurRad="38100" dist="38100" dir="2700000" algn="tl">
                    <a:srgbClr val="000000">
                      <a:alpha val="43137"/>
                    </a:srgbClr>
                  </a:outerShdw>
                </a:effectLst>
                <a:ea typeface="ＭＳ Ｐゴシック" charset="-128"/>
              </a:rPr>
              <a:t>-</a:t>
            </a:r>
            <a:br>
              <a:rPr lang="en-US" sz="3200" dirty="0">
                <a:effectLst>
                  <a:outerShdw blurRad="38100" dist="38100" dir="2700000" algn="tl">
                    <a:srgbClr val="000000">
                      <a:alpha val="43137"/>
                    </a:srgbClr>
                  </a:outerShdw>
                </a:effectLst>
                <a:ea typeface="ＭＳ Ｐゴシック" charset="-128"/>
              </a:rPr>
            </a:br>
            <a:r>
              <a:rPr lang="el-GR" sz="3200" dirty="0">
                <a:effectLst>
                  <a:outerShdw blurRad="38100" dist="38100" dir="2700000" algn="tl">
                    <a:srgbClr val="000000">
                      <a:alpha val="43137"/>
                    </a:srgbClr>
                  </a:outerShdw>
                </a:effectLst>
                <a:ea typeface="ＭＳ Ｐゴシック" charset="-128"/>
              </a:rPr>
              <a:t>Εφαρμογή (4)</a:t>
            </a:r>
          </a:p>
        </p:txBody>
      </p:sp>
      <p:sp>
        <p:nvSpPr>
          <p:cNvPr id="3075" name="TextBox 4"/>
          <p:cNvSpPr txBox="1">
            <a:spLocks noChangeArrowheads="1"/>
          </p:cNvSpPr>
          <p:nvPr/>
        </p:nvSpPr>
        <p:spPr bwMode="auto">
          <a:xfrm>
            <a:off x="4572000" y="2590800"/>
            <a:ext cx="4572000"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defRPr/>
            </a:pPr>
            <a:r>
              <a:rPr lang="el-GR" sz="2600" dirty="0">
                <a:solidFill>
                  <a:srgbClr val="FF0000"/>
                </a:solidFill>
                <a:effectLst>
                  <a:outerShdw blurRad="38100" dist="38100" dir="2700000" algn="tl">
                    <a:srgbClr val="000000">
                      <a:alpha val="43137"/>
                    </a:srgbClr>
                  </a:outerShdw>
                </a:effectLst>
                <a:latin typeface="Comic Sans MS" pitchFamily="66" charset="0"/>
              </a:rPr>
              <a:t>Λόγω της φωτιάς μεταδίδεται θερμότητα με αγωγή μέσα από το σιδερένιο ακόντιο με αποτέλεσμα να έχει μεταδοθεί μέχρι το σημείο που ο </a:t>
            </a:r>
            <a:r>
              <a:rPr lang="el-GR" sz="2600" dirty="0" err="1">
                <a:solidFill>
                  <a:srgbClr val="FF0000"/>
                </a:solidFill>
                <a:effectLst>
                  <a:outerShdw blurRad="38100" dist="38100" dir="2700000" algn="tl">
                    <a:srgbClr val="000000">
                      <a:alpha val="43137"/>
                    </a:srgbClr>
                  </a:outerShdw>
                </a:effectLst>
                <a:latin typeface="Comic Sans MS" pitchFamily="66" charset="0"/>
              </a:rPr>
              <a:t>Αστερίξ</a:t>
            </a:r>
            <a:r>
              <a:rPr lang="el-GR" sz="2600" dirty="0">
                <a:solidFill>
                  <a:srgbClr val="FF0000"/>
                </a:solidFill>
                <a:effectLst>
                  <a:outerShdw blurRad="38100" dist="38100" dir="2700000" algn="tl">
                    <a:srgbClr val="000000">
                      <a:alpha val="43137"/>
                    </a:srgbClr>
                  </a:outerShdw>
                </a:effectLst>
                <a:latin typeface="Comic Sans MS" pitchFamily="66" charset="0"/>
              </a:rPr>
              <a:t> κρατούσε το ακόντιο αλλά όχι ακόμα μέχρι το σημείο που κρατάει ο </a:t>
            </a:r>
            <a:r>
              <a:rPr lang="el-GR" sz="2600" dirty="0" err="1">
                <a:solidFill>
                  <a:srgbClr val="FF0000"/>
                </a:solidFill>
                <a:effectLst>
                  <a:outerShdw blurRad="38100" dist="38100" dir="2700000" algn="tl">
                    <a:srgbClr val="000000">
                      <a:alpha val="43137"/>
                    </a:srgbClr>
                  </a:outerShdw>
                </a:effectLst>
                <a:latin typeface="Comic Sans MS" pitchFamily="66" charset="0"/>
              </a:rPr>
              <a:t>Οβελίξ</a:t>
            </a:r>
            <a:r>
              <a:rPr lang="el-GR" sz="2600" dirty="0">
                <a:solidFill>
                  <a:srgbClr val="FF0000"/>
                </a:solidFill>
                <a:effectLst>
                  <a:outerShdw blurRad="38100" dist="38100" dir="2700000" algn="tl">
                    <a:srgbClr val="000000">
                      <a:alpha val="43137"/>
                    </a:srgbClr>
                  </a:outerShdw>
                </a:effectLst>
                <a:latin typeface="Comic Sans MS" pitchFamily="66" charset="0"/>
              </a:rPr>
              <a:t>.</a:t>
            </a:r>
            <a:endParaRPr lang="en-US" sz="2600" dirty="0">
              <a:solidFill>
                <a:prstClr val="black"/>
              </a:solidFill>
              <a:effectLst>
                <a:outerShdw blurRad="38100" dist="38100" dir="2700000" algn="tl">
                  <a:srgbClr val="000000">
                    <a:alpha val="43137"/>
                  </a:srgbClr>
                </a:outerShdw>
              </a:effectLst>
              <a:latin typeface="Comic Sans MS" pitchFamily="66" charset="0"/>
            </a:endParaRPr>
          </a:p>
        </p:txBody>
      </p:sp>
      <p:pic>
        <p:nvPicPr>
          <p:cNvPr id="24581"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7350" y="596900"/>
            <a:ext cx="9191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Εικόνα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2754179"/>
            <a:ext cx="4267200" cy="28641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Θέση αριθμού διαφάνειας 2"/>
          <p:cNvSpPr>
            <a:spLocks noGrp="1"/>
          </p:cNvSpPr>
          <p:nvPr>
            <p:ph type="sldNum" sz="quarter" idx="12"/>
          </p:nvPr>
        </p:nvSpPr>
        <p:spPr bwMode="auto">
          <a:xfrm>
            <a:off x="7981950" y="6492875"/>
            <a:ext cx="1162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fld id="{38CD78C1-2171-4739-ADB9-A06B941BD617}" type="slidenum">
              <a:rPr lang="el-GR" smtClean="0">
                <a:solidFill>
                  <a:srgbClr val="898989"/>
                </a:solidFill>
              </a:rPr>
              <a:pPr eaLnBrk="1" hangingPunct="1"/>
              <a:t>18</a:t>
            </a:fld>
            <a:endParaRPr lang="el-GR">
              <a:solidFill>
                <a:srgbClr val="898989"/>
              </a:solidFill>
            </a:endParaRPr>
          </a:p>
        </p:txBody>
      </p:sp>
      <p:sp>
        <p:nvSpPr>
          <p:cNvPr id="3074" name="Τίτλος 1"/>
          <p:cNvSpPr>
            <a:spLocks noGrp="1"/>
          </p:cNvSpPr>
          <p:nvPr>
            <p:ph type="title"/>
          </p:nvPr>
        </p:nvSpPr>
        <p:spPr/>
        <p:txBody>
          <a:bodyPr rtlCol="0">
            <a:normAutofit/>
          </a:bodyPr>
          <a:lstStyle/>
          <a:p>
            <a:pPr algn="l" eaLnBrk="1" fontAlgn="auto" hangingPunct="1">
              <a:spcAft>
                <a:spcPts val="0"/>
              </a:spcAft>
              <a:defRPr/>
            </a:pPr>
            <a:r>
              <a:rPr lang="el-GR" sz="3200" dirty="0">
                <a:effectLst>
                  <a:outerShdw blurRad="38100" dist="38100" dir="2700000" algn="tl">
                    <a:srgbClr val="000000">
                      <a:alpha val="43137"/>
                    </a:srgbClr>
                  </a:outerShdw>
                </a:effectLst>
                <a:ea typeface="ＭＳ Ｐゴシック" charset="-128"/>
              </a:rPr>
              <a:t>Η θερμότητα μεταδίδεται με αγωγή</a:t>
            </a:r>
            <a:r>
              <a:rPr lang="en-US" sz="3200" dirty="0">
                <a:effectLst>
                  <a:outerShdw blurRad="38100" dist="38100" dir="2700000" algn="tl">
                    <a:srgbClr val="000000">
                      <a:alpha val="43137"/>
                    </a:srgbClr>
                  </a:outerShdw>
                </a:effectLst>
                <a:ea typeface="ＭＳ Ｐゴシック" charset="-128"/>
              </a:rPr>
              <a:t>-</a:t>
            </a:r>
            <a:br>
              <a:rPr lang="en-US" sz="3200" dirty="0">
                <a:effectLst>
                  <a:outerShdw blurRad="38100" dist="38100" dir="2700000" algn="tl">
                    <a:srgbClr val="000000">
                      <a:alpha val="43137"/>
                    </a:srgbClr>
                  </a:outerShdw>
                </a:effectLst>
                <a:ea typeface="ＭＳ Ｐゴシック" charset="-128"/>
              </a:rPr>
            </a:br>
            <a:r>
              <a:rPr lang="el-GR" sz="3200" dirty="0">
                <a:effectLst>
                  <a:outerShdw blurRad="38100" dist="38100" dir="2700000" algn="tl">
                    <a:srgbClr val="000000">
                      <a:alpha val="43137"/>
                    </a:srgbClr>
                  </a:outerShdw>
                </a:effectLst>
                <a:ea typeface="ＭＳ Ｐゴシック" charset="-128"/>
              </a:rPr>
              <a:t>Εφαρμογή (</a:t>
            </a:r>
            <a:r>
              <a:rPr lang="en-US" sz="3200" dirty="0">
                <a:effectLst>
                  <a:outerShdw blurRad="38100" dist="38100" dir="2700000" algn="tl">
                    <a:srgbClr val="000000">
                      <a:alpha val="43137"/>
                    </a:srgbClr>
                  </a:outerShdw>
                </a:effectLst>
                <a:ea typeface="ＭＳ Ｐゴシック" charset="-128"/>
              </a:rPr>
              <a:t>5</a:t>
            </a:r>
            <a:r>
              <a:rPr lang="el-GR" sz="3200" dirty="0">
                <a:effectLst>
                  <a:outerShdw blurRad="38100" dist="38100" dir="2700000" algn="tl">
                    <a:srgbClr val="000000">
                      <a:alpha val="43137"/>
                    </a:srgbClr>
                  </a:outerShdw>
                </a:effectLst>
                <a:ea typeface="ＭＳ Ｐゴシック" charset="-128"/>
              </a:rPr>
              <a:t>)</a:t>
            </a:r>
          </a:p>
        </p:txBody>
      </p:sp>
      <p:sp>
        <p:nvSpPr>
          <p:cNvPr id="3075" name="TextBox 4"/>
          <p:cNvSpPr txBox="1">
            <a:spLocks noChangeArrowheads="1"/>
          </p:cNvSpPr>
          <p:nvPr/>
        </p:nvSpPr>
        <p:spPr bwMode="auto">
          <a:xfrm>
            <a:off x="3651250" y="2206625"/>
            <a:ext cx="5268913" cy="440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defRPr/>
            </a:pPr>
            <a:r>
              <a:rPr lang="el-GR" sz="2800" dirty="0">
                <a:effectLst>
                  <a:outerShdw blurRad="38100" dist="38100" dir="2700000" algn="tl">
                    <a:srgbClr val="000000">
                      <a:alpha val="43137"/>
                    </a:srgbClr>
                  </a:outerShdw>
                </a:effectLst>
              </a:rPr>
              <a:t>Στο εγχειρίδιο ενός εκτυπωτή αναγράφεται το διπλανό προειδοποιητικό σήμα. </a:t>
            </a:r>
          </a:p>
          <a:p>
            <a:pPr eaLnBrk="1" hangingPunct="1">
              <a:defRPr/>
            </a:pPr>
            <a:endParaRPr lang="el-GR" sz="2800" dirty="0">
              <a:effectLst>
                <a:outerShdw blurRad="38100" dist="38100" dir="2700000" algn="tl">
                  <a:srgbClr val="000000">
                    <a:alpha val="43137"/>
                  </a:srgbClr>
                </a:outerShdw>
              </a:effectLst>
            </a:endParaRPr>
          </a:p>
          <a:p>
            <a:pPr eaLnBrk="1" hangingPunct="1">
              <a:defRPr/>
            </a:pPr>
            <a:r>
              <a:rPr lang="el-GR" sz="2800" dirty="0">
                <a:effectLst>
                  <a:outerShdw blurRad="38100" dist="38100" dir="2700000" algn="tl">
                    <a:srgbClr val="000000">
                      <a:alpha val="43137"/>
                    </a:srgbClr>
                  </a:outerShdw>
                </a:effectLst>
              </a:rPr>
              <a:t>Γιατί, πιστεύετε ότι ο εκτυπωτής φέρει αυτό το προειδοποιητικό σήμα; </a:t>
            </a:r>
          </a:p>
          <a:p>
            <a:pPr eaLnBrk="1" hangingPunct="1">
              <a:defRPr/>
            </a:pPr>
            <a:endParaRPr lang="el-GR" sz="2800" dirty="0">
              <a:effectLst>
                <a:outerShdw blurRad="38100" dist="38100" dir="2700000" algn="tl">
                  <a:srgbClr val="000000">
                    <a:alpha val="43137"/>
                  </a:srgbClr>
                </a:outerShdw>
              </a:effectLst>
            </a:endParaRPr>
          </a:p>
          <a:p>
            <a:pPr eaLnBrk="1" hangingPunct="1">
              <a:defRPr/>
            </a:pPr>
            <a:r>
              <a:rPr lang="el-GR" sz="2800" dirty="0">
                <a:effectLst>
                  <a:outerShdw blurRad="38100" dist="38100" dir="2700000" algn="tl">
                    <a:srgbClr val="000000">
                      <a:alpha val="43137"/>
                    </a:srgbClr>
                  </a:outerShdw>
                </a:effectLst>
              </a:rPr>
              <a:t>Γιατί δεν το φέρει και στο εξωτερικό μέρος του;</a:t>
            </a:r>
            <a:endParaRPr lang="en-US" sz="2800" dirty="0">
              <a:effectLst>
                <a:outerShdw blurRad="38100" dist="38100" dir="2700000" algn="tl">
                  <a:srgbClr val="000000">
                    <a:alpha val="43137"/>
                  </a:srgbClr>
                </a:outerShdw>
              </a:effectLst>
            </a:endParaRPr>
          </a:p>
        </p:txBody>
      </p:sp>
      <p:pic>
        <p:nvPicPr>
          <p:cNvPr id="25605"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7350" y="596900"/>
            <a:ext cx="9191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Εικόνα 1"/>
          <p:cNvPicPr>
            <a:picLocks noChangeAspect="1"/>
          </p:cNvPicPr>
          <p:nvPr/>
        </p:nvPicPr>
        <p:blipFill>
          <a:blip r:embed="rId3" cstate="email">
            <a:extLst>
              <a:ext uri="{28A0092B-C50C-407E-A947-70E740481C1C}">
                <a14:useLocalDpi xmlns:a14="http://schemas.microsoft.com/office/drawing/2010/main"/>
              </a:ext>
            </a:extLst>
          </a:blip>
          <a:srcRect l="25032" r="24820"/>
          <a:stretch>
            <a:fillRect/>
          </a:stretch>
        </p:blipFill>
        <p:spPr bwMode="auto">
          <a:xfrm>
            <a:off x="685800" y="2332038"/>
            <a:ext cx="2808288"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Εικόνα 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20763" y="4470400"/>
            <a:ext cx="2138362" cy="213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Θέση αριθμού διαφάνειας 2"/>
          <p:cNvSpPr>
            <a:spLocks noGrp="1"/>
          </p:cNvSpPr>
          <p:nvPr>
            <p:ph type="sldNum" sz="quarter" idx="12"/>
          </p:nvPr>
        </p:nvSpPr>
        <p:spPr bwMode="auto">
          <a:xfrm>
            <a:off x="7981950" y="6492875"/>
            <a:ext cx="1162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fld id="{9FEC4C78-2E16-40F0-ABAA-3DFAA2D1C898}" type="slidenum">
              <a:rPr lang="el-GR" smtClean="0">
                <a:solidFill>
                  <a:srgbClr val="898989"/>
                </a:solidFill>
              </a:rPr>
              <a:pPr eaLnBrk="1" hangingPunct="1"/>
              <a:t>19</a:t>
            </a:fld>
            <a:endParaRPr lang="el-GR">
              <a:solidFill>
                <a:srgbClr val="898989"/>
              </a:solidFill>
            </a:endParaRPr>
          </a:p>
        </p:txBody>
      </p:sp>
      <p:sp>
        <p:nvSpPr>
          <p:cNvPr id="3074" name="Τίτλος 1"/>
          <p:cNvSpPr>
            <a:spLocks noGrp="1"/>
          </p:cNvSpPr>
          <p:nvPr>
            <p:ph type="title"/>
          </p:nvPr>
        </p:nvSpPr>
        <p:spPr/>
        <p:txBody>
          <a:bodyPr rtlCol="0">
            <a:normAutofit/>
          </a:bodyPr>
          <a:lstStyle/>
          <a:p>
            <a:pPr algn="l" eaLnBrk="1" fontAlgn="auto" hangingPunct="1">
              <a:spcAft>
                <a:spcPts val="0"/>
              </a:spcAft>
              <a:defRPr/>
            </a:pPr>
            <a:r>
              <a:rPr lang="el-GR" sz="3200" dirty="0">
                <a:effectLst>
                  <a:outerShdw blurRad="38100" dist="38100" dir="2700000" algn="tl">
                    <a:srgbClr val="000000">
                      <a:alpha val="43137"/>
                    </a:srgbClr>
                  </a:outerShdw>
                </a:effectLst>
                <a:ea typeface="ＭＳ Ｐゴシック" charset="-128"/>
              </a:rPr>
              <a:t>Η θερμότητα μεταδίδεται με αγωγή</a:t>
            </a:r>
            <a:r>
              <a:rPr lang="en-US" sz="3200" dirty="0">
                <a:effectLst>
                  <a:outerShdw blurRad="38100" dist="38100" dir="2700000" algn="tl">
                    <a:srgbClr val="000000">
                      <a:alpha val="43137"/>
                    </a:srgbClr>
                  </a:outerShdw>
                </a:effectLst>
                <a:ea typeface="ＭＳ Ｐゴシック" charset="-128"/>
              </a:rPr>
              <a:t>-</a:t>
            </a:r>
            <a:br>
              <a:rPr lang="en-US" sz="3200" dirty="0">
                <a:effectLst>
                  <a:outerShdw blurRad="38100" dist="38100" dir="2700000" algn="tl">
                    <a:srgbClr val="000000">
                      <a:alpha val="43137"/>
                    </a:srgbClr>
                  </a:outerShdw>
                </a:effectLst>
                <a:ea typeface="ＭＳ Ｐゴシック" charset="-128"/>
              </a:rPr>
            </a:br>
            <a:r>
              <a:rPr lang="el-GR" sz="3200" dirty="0">
                <a:effectLst>
                  <a:outerShdw blurRad="38100" dist="38100" dir="2700000" algn="tl">
                    <a:srgbClr val="000000">
                      <a:alpha val="43137"/>
                    </a:srgbClr>
                  </a:outerShdw>
                </a:effectLst>
                <a:ea typeface="ＭＳ Ｐゴシック" charset="-128"/>
              </a:rPr>
              <a:t>Εφαρμογή (</a:t>
            </a:r>
            <a:r>
              <a:rPr lang="en-US" sz="3200" dirty="0">
                <a:effectLst>
                  <a:outerShdw blurRad="38100" dist="38100" dir="2700000" algn="tl">
                    <a:srgbClr val="000000">
                      <a:alpha val="43137"/>
                    </a:srgbClr>
                  </a:outerShdw>
                </a:effectLst>
                <a:ea typeface="ＭＳ Ｐゴシック" charset="-128"/>
              </a:rPr>
              <a:t>5</a:t>
            </a:r>
            <a:r>
              <a:rPr lang="el-GR" sz="3200" dirty="0">
                <a:effectLst>
                  <a:outerShdw blurRad="38100" dist="38100" dir="2700000" algn="tl">
                    <a:srgbClr val="000000">
                      <a:alpha val="43137"/>
                    </a:srgbClr>
                  </a:outerShdw>
                </a:effectLst>
                <a:ea typeface="ＭＳ Ｐゴシック" charset="-128"/>
              </a:rPr>
              <a:t>)</a:t>
            </a:r>
          </a:p>
        </p:txBody>
      </p:sp>
      <p:sp>
        <p:nvSpPr>
          <p:cNvPr id="3075" name="TextBox 4"/>
          <p:cNvSpPr txBox="1">
            <a:spLocks noChangeArrowheads="1"/>
          </p:cNvSpPr>
          <p:nvPr/>
        </p:nvSpPr>
        <p:spPr bwMode="auto">
          <a:xfrm>
            <a:off x="3657600" y="1981200"/>
            <a:ext cx="5268913"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defRPr/>
            </a:pPr>
            <a:r>
              <a:rPr lang="el-GR" sz="3200" dirty="0">
                <a:solidFill>
                  <a:srgbClr val="FF0000"/>
                </a:solidFill>
                <a:effectLst>
                  <a:outerShdw blurRad="38100" dist="38100" dir="2700000" algn="tl">
                    <a:srgbClr val="000000">
                      <a:alpha val="43137"/>
                    </a:srgbClr>
                  </a:outerShdw>
                </a:effectLst>
                <a:latin typeface="Comic Sans MS" pitchFamily="66" charset="0"/>
              </a:rPr>
              <a:t>Λόγω της λειτουργίας του εκτυπωτή μεταδίδεται θερμότητα σε ορισμένα εξαρτήματά του και κυρίως στα μεταλλικά που βρίσκονται στο εσωτερικό του. Εξωτερικά υπάρχουν πλαστικά που είναι μονωτές.</a:t>
            </a:r>
            <a:endParaRPr lang="en-US" sz="3200" dirty="0">
              <a:solidFill>
                <a:prstClr val="black"/>
              </a:solidFill>
              <a:effectLst>
                <a:outerShdw blurRad="38100" dist="38100" dir="2700000" algn="tl">
                  <a:srgbClr val="000000">
                    <a:alpha val="43137"/>
                  </a:srgbClr>
                </a:outerShdw>
              </a:effectLst>
              <a:latin typeface="Comic Sans MS" pitchFamily="66" charset="0"/>
            </a:endParaRPr>
          </a:p>
        </p:txBody>
      </p:sp>
      <p:pic>
        <p:nvPicPr>
          <p:cNvPr id="26629"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7350" y="596900"/>
            <a:ext cx="9191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Εικόνα 1"/>
          <p:cNvPicPr>
            <a:picLocks noChangeAspect="1"/>
          </p:cNvPicPr>
          <p:nvPr/>
        </p:nvPicPr>
        <p:blipFill>
          <a:blip r:embed="rId3" cstate="email">
            <a:extLst>
              <a:ext uri="{28A0092B-C50C-407E-A947-70E740481C1C}">
                <a14:useLocalDpi xmlns:a14="http://schemas.microsoft.com/office/drawing/2010/main"/>
              </a:ext>
            </a:extLst>
          </a:blip>
          <a:srcRect l="25032" r="24820"/>
          <a:stretch>
            <a:fillRect/>
          </a:stretch>
        </p:blipFill>
        <p:spPr bwMode="auto">
          <a:xfrm>
            <a:off x="685800" y="2332038"/>
            <a:ext cx="2808288"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Εικόνα 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20763" y="4470400"/>
            <a:ext cx="2138362" cy="213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Θέση αριθμού διαφάνειας 2"/>
          <p:cNvSpPr>
            <a:spLocks noGrp="1"/>
          </p:cNvSpPr>
          <p:nvPr>
            <p:ph type="sldNum" sz="quarter" idx="12"/>
          </p:nvPr>
        </p:nvSpPr>
        <p:spPr bwMode="auto">
          <a:xfrm>
            <a:off x="7981950" y="6492875"/>
            <a:ext cx="1162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fld id="{CD174C3E-EC62-474C-945E-293156EBA267}" type="slidenum">
              <a:rPr lang="el-GR" smtClean="0">
                <a:solidFill>
                  <a:srgbClr val="898989"/>
                </a:solidFill>
              </a:rPr>
              <a:pPr eaLnBrk="1" hangingPunct="1"/>
              <a:t>2</a:t>
            </a:fld>
            <a:endParaRPr lang="el-GR">
              <a:solidFill>
                <a:srgbClr val="898989"/>
              </a:solidFill>
            </a:endParaRPr>
          </a:p>
        </p:txBody>
      </p:sp>
      <p:sp>
        <p:nvSpPr>
          <p:cNvPr id="3074" name="Τίτλος 1"/>
          <p:cNvSpPr>
            <a:spLocks noGrp="1"/>
          </p:cNvSpPr>
          <p:nvPr>
            <p:ph type="title"/>
          </p:nvPr>
        </p:nvSpPr>
        <p:spPr/>
        <p:txBody>
          <a:bodyPr rtlCol="0">
            <a:normAutofit/>
          </a:bodyPr>
          <a:lstStyle/>
          <a:p>
            <a:pPr algn="l" eaLnBrk="1" fontAlgn="auto" hangingPunct="1">
              <a:spcAft>
                <a:spcPts val="0"/>
              </a:spcAft>
              <a:defRPr/>
            </a:pPr>
            <a:r>
              <a:rPr lang="el-GR" sz="3200" dirty="0">
                <a:effectLst>
                  <a:outerShdw blurRad="38100" dist="38100" dir="2700000" algn="tl">
                    <a:srgbClr val="000000">
                      <a:alpha val="43137"/>
                    </a:srgbClr>
                  </a:outerShdw>
                </a:effectLst>
                <a:ea typeface="ＭＳ Ｐゴシック" charset="-128"/>
              </a:rPr>
              <a:t>Η θερμότητα μεταδίδεται με αγωγή</a:t>
            </a:r>
            <a:r>
              <a:rPr lang="en-US" sz="3200" dirty="0">
                <a:effectLst>
                  <a:outerShdw blurRad="38100" dist="38100" dir="2700000" algn="tl">
                    <a:srgbClr val="000000">
                      <a:alpha val="43137"/>
                    </a:srgbClr>
                  </a:outerShdw>
                </a:effectLst>
                <a:ea typeface="ＭＳ Ｐゴシック" charset="-128"/>
              </a:rPr>
              <a:t>-</a:t>
            </a:r>
            <a:br>
              <a:rPr lang="en-US" sz="3200" dirty="0">
                <a:effectLst>
                  <a:outerShdw blurRad="38100" dist="38100" dir="2700000" algn="tl">
                    <a:srgbClr val="000000">
                      <a:alpha val="43137"/>
                    </a:srgbClr>
                  </a:outerShdw>
                </a:effectLst>
                <a:ea typeface="ＭＳ Ｐゴシック" charset="-128"/>
              </a:rPr>
            </a:br>
            <a:r>
              <a:rPr lang="el-GR" sz="3200" dirty="0">
                <a:effectLst>
                  <a:outerShdw blurRad="38100" dist="38100" dir="2700000" algn="tl">
                    <a:srgbClr val="000000">
                      <a:alpha val="43137"/>
                    </a:srgbClr>
                  </a:outerShdw>
                </a:effectLst>
                <a:ea typeface="ＭＳ Ｐゴシック" charset="-128"/>
              </a:rPr>
              <a:t>Έναυσμα (1)</a:t>
            </a:r>
          </a:p>
        </p:txBody>
      </p:sp>
      <p:sp>
        <p:nvSpPr>
          <p:cNvPr id="3075" name="TextBox 4"/>
          <p:cNvSpPr txBox="1">
            <a:spLocks noChangeArrowheads="1"/>
          </p:cNvSpPr>
          <p:nvPr/>
        </p:nvSpPr>
        <p:spPr bwMode="auto">
          <a:xfrm>
            <a:off x="5892800" y="2590800"/>
            <a:ext cx="32512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defRPr/>
            </a:pPr>
            <a:r>
              <a:rPr lang="el-GR" sz="2800" dirty="0">
                <a:effectLst>
                  <a:outerShdw blurRad="38100" dist="38100" dir="2700000" algn="tl">
                    <a:srgbClr val="000000">
                      <a:alpha val="43137"/>
                    </a:srgbClr>
                  </a:outerShdw>
                </a:effectLst>
              </a:rPr>
              <a:t>Κοίταξε την εικόνα του βιβλίου σου: Γιατί ο </a:t>
            </a:r>
            <a:r>
              <a:rPr lang="el-GR" sz="2800" dirty="0" err="1">
                <a:effectLst>
                  <a:outerShdw blurRad="38100" dist="38100" dir="2700000" algn="tl">
                    <a:srgbClr val="000000">
                      <a:alpha val="43137"/>
                    </a:srgbClr>
                  </a:outerShdw>
                </a:effectLst>
              </a:rPr>
              <a:t>Αστερίξ</a:t>
            </a:r>
            <a:r>
              <a:rPr lang="el-GR" sz="2800" dirty="0">
                <a:effectLst>
                  <a:outerShdw blurRad="38100" dist="38100" dir="2700000" algn="tl">
                    <a:srgbClr val="000000">
                      <a:alpha val="43137"/>
                    </a:srgbClr>
                  </a:outerShdw>
                </a:effectLst>
              </a:rPr>
              <a:t> αναγκάστηκε να αφήσει το ακόντιο, ενώ ο </a:t>
            </a:r>
            <a:r>
              <a:rPr lang="el-GR" sz="2800" dirty="0" err="1">
                <a:effectLst>
                  <a:outerShdw blurRad="38100" dist="38100" dir="2700000" algn="tl">
                    <a:srgbClr val="000000">
                      <a:alpha val="43137"/>
                    </a:srgbClr>
                  </a:outerShdw>
                </a:effectLst>
              </a:rPr>
              <a:t>Οβελίξ</a:t>
            </a:r>
            <a:r>
              <a:rPr lang="el-GR" sz="2800" dirty="0">
                <a:effectLst>
                  <a:outerShdw blurRad="38100" dist="38100" dir="2700000" algn="tl">
                    <a:srgbClr val="000000">
                      <a:alpha val="43137"/>
                    </a:srgbClr>
                  </a:outerShdw>
                </a:effectLst>
              </a:rPr>
              <a:t> το κρατά ακόμη;</a:t>
            </a:r>
            <a:endParaRPr lang="en-US" sz="2800" dirty="0">
              <a:effectLst>
                <a:outerShdw blurRad="38100" dist="38100" dir="2700000" algn="tl">
                  <a:srgbClr val="000000">
                    <a:alpha val="43137"/>
                  </a:srgbClr>
                </a:outerShdw>
              </a:effectLst>
            </a:endParaRPr>
          </a:p>
        </p:txBody>
      </p:sp>
      <p:pic>
        <p:nvPicPr>
          <p:cNvPr id="9221"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7350" y="596900"/>
            <a:ext cx="9191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Εικόνα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2590800"/>
            <a:ext cx="5599186" cy="37581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Θέση αριθμού διαφάνειας 2"/>
          <p:cNvSpPr>
            <a:spLocks noGrp="1"/>
          </p:cNvSpPr>
          <p:nvPr>
            <p:ph type="sldNum" sz="quarter" idx="12"/>
          </p:nvPr>
        </p:nvSpPr>
        <p:spPr bwMode="auto">
          <a:xfrm>
            <a:off x="7981950" y="6492875"/>
            <a:ext cx="1162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fld id="{360305DD-073A-437D-A723-7433D4347A48}" type="slidenum">
              <a:rPr lang="el-GR" smtClean="0">
                <a:solidFill>
                  <a:srgbClr val="898989"/>
                </a:solidFill>
              </a:rPr>
              <a:pPr eaLnBrk="1" hangingPunct="1"/>
              <a:t>20</a:t>
            </a:fld>
            <a:endParaRPr lang="el-GR">
              <a:solidFill>
                <a:srgbClr val="898989"/>
              </a:solidFill>
            </a:endParaRPr>
          </a:p>
        </p:txBody>
      </p:sp>
      <p:sp>
        <p:nvSpPr>
          <p:cNvPr id="3074" name="Τίτλος 1"/>
          <p:cNvSpPr>
            <a:spLocks noGrp="1"/>
          </p:cNvSpPr>
          <p:nvPr>
            <p:ph type="title"/>
          </p:nvPr>
        </p:nvSpPr>
        <p:spPr/>
        <p:txBody>
          <a:bodyPr rtlCol="0">
            <a:normAutofit/>
          </a:bodyPr>
          <a:lstStyle/>
          <a:p>
            <a:pPr algn="l" eaLnBrk="1" fontAlgn="auto" hangingPunct="1">
              <a:spcAft>
                <a:spcPts val="0"/>
              </a:spcAft>
              <a:defRPr/>
            </a:pPr>
            <a:r>
              <a:rPr lang="el-GR" sz="3200" dirty="0">
                <a:effectLst>
                  <a:outerShdw blurRad="38100" dist="38100" dir="2700000" algn="tl">
                    <a:srgbClr val="000000">
                      <a:alpha val="43137"/>
                    </a:srgbClr>
                  </a:outerShdw>
                </a:effectLst>
                <a:ea typeface="ＭＳ Ｐゴシック" charset="-128"/>
              </a:rPr>
              <a:t>Η θερμότητα μεταδίδεται με αγωγή</a:t>
            </a:r>
            <a:r>
              <a:rPr lang="en-US" sz="3200" dirty="0">
                <a:effectLst>
                  <a:outerShdw blurRad="38100" dist="38100" dir="2700000" algn="tl">
                    <a:srgbClr val="000000">
                      <a:alpha val="43137"/>
                    </a:srgbClr>
                  </a:outerShdw>
                </a:effectLst>
                <a:ea typeface="ＭＳ Ｐゴシック" charset="-128"/>
              </a:rPr>
              <a:t>-</a:t>
            </a:r>
            <a:br>
              <a:rPr lang="en-US" sz="3200" dirty="0">
                <a:effectLst>
                  <a:outerShdw blurRad="38100" dist="38100" dir="2700000" algn="tl">
                    <a:srgbClr val="000000">
                      <a:alpha val="43137"/>
                    </a:srgbClr>
                  </a:outerShdw>
                </a:effectLst>
                <a:ea typeface="ＭＳ Ｐゴシック" charset="-128"/>
              </a:rPr>
            </a:br>
            <a:r>
              <a:rPr lang="el-GR" sz="3200" dirty="0">
                <a:effectLst>
                  <a:outerShdw blurRad="38100" dist="38100" dir="2700000" algn="tl">
                    <a:srgbClr val="000000">
                      <a:alpha val="43137"/>
                    </a:srgbClr>
                  </a:outerShdw>
                </a:effectLst>
                <a:ea typeface="ＭＳ Ｐゴシック" charset="-128"/>
              </a:rPr>
              <a:t>Εφαρμογή (</a:t>
            </a:r>
            <a:r>
              <a:rPr lang="en-US" sz="3200" dirty="0">
                <a:effectLst>
                  <a:outerShdw blurRad="38100" dist="38100" dir="2700000" algn="tl">
                    <a:srgbClr val="000000">
                      <a:alpha val="43137"/>
                    </a:srgbClr>
                  </a:outerShdw>
                </a:effectLst>
                <a:ea typeface="ＭＳ Ｐゴシック" charset="-128"/>
              </a:rPr>
              <a:t>5</a:t>
            </a:r>
            <a:r>
              <a:rPr lang="el-GR" sz="3200" dirty="0">
                <a:effectLst>
                  <a:outerShdw blurRad="38100" dist="38100" dir="2700000" algn="tl">
                    <a:srgbClr val="000000">
                      <a:alpha val="43137"/>
                    </a:srgbClr>
                  </a:outerShdw>
                </a:effectLst>
                <a:ea typeface="ＭＳ Ｐゴシック" charset="-128"/>
              </a:rPr>
              <a:t>)</a:t>
            </a:r>
          </a:p>
        </p:txBody>
      </p:sp>
      <p:sp>
        <p:nvSpPr>
          <p:cNvPr id="3075" name="TextBox 4"/>
          <p:cNvSpPr txBox="1">
            <a:spLocks noChangeArrowheads="1"/>
          </p:cNvSpPr>
          <p:nvPr/>
        </p:nvSpPr>
        <p:spPr bwMode="auto">
          <a:xfrm>
            <a:off x="3651250" y="2206625"/>
            <a:ext cx="5268913"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defRPr/>
            </a:pPr>
            <a:r>
              <a:rPr lang="el-GR" sz="2800" dirty="0">
                <a:effectLst>
                  <a:outerShdw blurRad="38100" dist="38100" dir="2700000" algn="tl">
                    <a:srgbClr val="000000">
                      <a:alpha val="43137"/>
                    </a:srgbClr>
                  </a:outerShdw>
                </a:effectLst>
              </a:rPr>
              <a:t>Αν ακουμπήσεις μία κατσαρόλα που βρίσκεται στο μάτι της κουζίνας, θα καείς. Αν την πιάσεις όμως από τα χερούλια, όχι.</a:t>
            </a:r>
            <a:endParaRPr lang="en-US" sz="2800" dirty="0">
              <a:effectLst>
                <a:outerShdw blurRad="38100" dist="38100" dir="2700000" algn="tl">
                  <a:srgbClr val="000000">
                    <a:alpha val="43137"/>
                  </a:srgbClr>
                </a:outerShdw>
              </a:effectLst>
            </a:endParaRPr>
          </a:p>
          <a:p>
            <a:pPr eaLnBrk="1" hangingPunct="1">
              <a:defRPr/>
            </a:pPr>
            <a:endParaRPr lang="en-US" sz="2800" dirty="0">
              <a:effectLst>
                <a:outerShdw blurRad="38100" dist="38100" dir="2700000" algn="tl">
                  <a:srgbClr val="000000">
                    <a:alpha val="43137"/>
                  </a:srgbClr>
                </a:outerShdw>
              </a:effectLst>
            </a:endParaRPr>
          </a:p>
          <a:p>
            <a:pPr eaLnBrk="1" hangingPunct="1">
              <a:defRPr/>
            </a:pPr>
            <a:r>
              <a:rPr lang="el-GR" sz="2800" dirty="0">
                <a:effectLst>
                  <a:outerShdw blurRad="38100" dist="38100" dir="2700000" algn="tl">
                    <a:srgbClr val="000000">
                      <a:alpha val="43137"/>
                    </a:srgbClr>
                  </a:outerShdw>
                </a:effectLst>
              </a:rPr>
              <a:t>Μπορείς να εξηγήσεις γιατί δεν καιγόμαστε, όταν πιάνουμε την κατσαρόλα από τα χερούλια;</a:t>
            </a:r>
            <a:endParaRPr lang="en-US" sz="2800" dirty="0">
              <a:effectLst>
                <a:outerShdw blurRad="38100" dist="38100" dir="2700000" algn="tl">
                  <a:srgbClr val="000000">
                    <a:alpha val="43137"/>
                  </a:srgbClr>
                </a:outerShdw>
              </a:effectLst>
            </a:endParaRPr>
          </a:p>
        </p:txBody>
      </p:sp>
      <p:pic>
        <p:nvPicPr>
          <p:cNvPr id="27653"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7350" y="596900"/>
            <a:ext cx="9191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Εικόνα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184497" y="3276600"/>
            <a:ext cx="3838056" cy="200898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cSld>
  <p:clrMapOvr>
    <a:masterClrMapping/>
  </p:clrMapOvr>
  <p:transition spd="slow">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Θέση αριθμού διαφάνειας 2"/>
          <p:cNvSpPr>
            <a:spLocks noGrp="1"/>
          </p:cNvSpPr>
          <p:nvPr>
            <p:ph type="sldNum" sz="quarter" idx="12"/>
          </p:nvPr>
        </p:nvSpPr>
        <p:spPr bwMode="auto">
          <a:xfrm>
            <a:off x="7981950" y="6492875"/>
            <a:ext cx="1162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fld id="{B03FC188-65F3-4BF6-9014-AB18FE459E22}" type="slidenum">
              <a:rPr lang="el-GR" smtClean="0">
                <a:solidFill>
                  <a:srgbClr val="898989"/>
                </a:solidFill>
              </a:rPr>
              <a:pPr eaLnBrk="1" hangingPunct="1"/>
              <a:t>21</a:t>
            </a:fld>
            <a:endParaRPr lang="el-GR">
              <a:solidFill>
                <a:srgbClr val="898989"/>
              </a:solidFill>
            </a:endParaRPr>
          </a:p>
        </p:txBody>
      </p:sp>
      <p:sp>
        <p:nvSpPr>
          <p:cNvPr id="3074" name="Τίτλος 1"/>
          <p:cNvSpPr>
            <a:spLocks noGrp="1"/>
          </p:cNvSpPr>
          <p:nvPr>
            <p:ph type="title"/>
          </p:nvPr>
        </p:nvSpPr>
        <p:spPr/>
        <p:txBody>
          <a:bodyPr rtlCol="0">
            <a:normAutofit/>
          </a:bodyPr>
          <a:lstStyle/>
          <a:p>
            <a:pPr algn="l" eaLnBrk="1" fontAlgn="auto" hangingPunct="1">
              <a:spcAft>
                <a:spcPts val="0"/>
              </a:spcAft>
              <a:defRPr/>
            </a:pPr>
            <a:r>
              <a:rPr lang="el-GR" sz="3200" dirty="0">
                <a:effectLst>
                  <a:outerShdw blurRad="38100" dist="38100" dir="2700000" algn="tl">
                    <a:srgbClr val="000000">
                      <a:alpha val="43137"/>
                    </a:srgbClr>
                  </a:outerShdw>
                </a:effectLst>
                <a:ea typeface="ＭＳ Ｐゴシック" charset="-128"/>
              </a:rPr>
              <a:t>Η θερμότητα μεταδίδεται με αγωγή</a:t>
            </a:r>
            <a:r>
              <a:rPr lang="en-US" sz="3200" dirty="0">
                <a:effectLst>
                  <a:outerShdw blurRad="38100" dist="38100" dir="2700000" algn="tl">
                    <a:srgbClr val="000000">
                      <a:alpha val="43137"/>
                    </a:srgbClr>
                  </a:outerShdw>
                </a:effectLst>
                <a:ea typeface="ＭＳ Ｐゴシック" charset="-128"/>
              </a:rPr>
              <a:t>-</a:t>
            </a:r>
            <a:br>
              <a:rPr lang="en-US" sz="3200" dirty="0">
                <a:effectLst>
                  <a:outerShdw blurRad="38100" dist="38100" dir="2700000" algn="tl">
                    <a:srgbClr val="000000">
                      <a:alpha val="43137"/>
                    </a:srgbClr>
                  </a:outerShdw>
                </a:effectLst>
                <a:ea typeface="ＭＳ Ｐゴシック" charset="-128"/>
              </a:rPr>
            </a:br>
            <a:r>
              <a:rPr lang="el-GR" sz="3200" dirty="0">
                <a:effectLst>
                  <a:outerShdw blurRad="38100" dist="38100" dir="2700000" algn="tl">
                    <a:srgbClr val="000000">
                      <a:alpha val="43137"/>
                    </a:srgbClr>
                  </a:outerShdw>
                </a:effectLst>
                <a:ea typeface="ＭＳ Ｐゴシック" charset="-128"/>
              </a:rPr>
              <a:t>Εφαρμογή (</a:t>
            </a:r>
            <a:r>
              <a:rPr lang="en-US" sz="3200" dirty="0">
                <a:effectLst>
                  <a:outerShdw blurRad="38100" dist="38100" dir="2700000" algn="tl">
                    <a:srgbClr val="000000">
                      <a:alpha val="43137"/>
                    </a:srgbClr>
                  </a:outerShdw>
                </a:effectLst>
                <a:ea typeface="ＭＳ Ｐゴシック" charset="-128"/>
              </a:rPr>
              <a:t>5</a:t>
            </a:r>
            <a:r>
              <a:rPr lang="el-GR" sz="3200" dirty="0">
                <a:effectLst>
                  <a:outerShdw blurRad="38100" dist="38100" dir="2700000" algn="tl">
                    <a:srgbClr val="000000">
                      <a:alpha val="43137"/>
                    </a:srgbClr>
                  </a:outerShdw>
                </a:effectLst>
                <a:ea typeface="ＭＳ Ｐゴシック" charset="-128"/>
              </a:rPr>
              <a:t>)</a:t>
            </a:r>
          </a:p>
        </p:txBody>
      </p:sp>
      <p:sp>
        <p:nvSpPr>
          <p:cNvPr id="3075" name="TextBox 4"/>
          <p:cNvSpPr txBox="1">
            <a:spLocks noChangeArrowheads="1"/>
          </p:cNvSpPr>
          <p:nvPr/>
        </p:nvSpPr>
        <p:spPr bwMode="auto">
          <a:xfrm>
            <a:off x="3673475" y="1600200"/>
            <a:ext cx="5268913"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defRPr/>
            </a:pPr>
            <a:r>
              <a:rPr lang="el-GR" sz="3200" dirty="0">
                <a:solidFill>
                  <a:srgbClr val="FF0000"/>
                </a:solidFill>
                <a:effectLst>
                  <a:outerShdw blurRad="38100" dist="38100" dir="2700000" algn="tl">
                    <a:srgbClr val="000000">
                      <a:alpha val="43137"/>
                    </a:srgbClr>
                  </a:outerShdw>
                </a:effectLst>
                <a:latin typeface="Comic Sans MS" pitchFamily="66" charset="0"/>
              </a:rPr>
              <a:t>Η κατσαρόλα είναι κατασκευασμένη από ατσάλι που είναι καλός αγωγός της θερμότητας, ενώ τα χερούλια από πλαστικό, που είναι κακός αγωγός της θερμότητας. Γι’ αυτό μπορούμε άφοβα να πιάνουμε την κατσαρόλα από τα χερούλια.</a:t>
            </a:r>
            <a:endParaRPr lang="en-US" sz="3200" dirty="0">
              <a:solidFill>
                <a:prstClr val="black"/>
              </a:solidFill>
              <a:effectLst>
                <a:outerShdw blurRad="38100" dist="38100" dir="2700000" algn="tl">
                  <a:srgbClr val="000000">
                    <a:alpha val="43137"/>
                  </a:srgbClr>
                </a:outerShdw>
              </a:effectLst>
              <a:latin typeface="Comic Sans MS" pitchFamily="66" charset="0"/>
            </a:endParaRPr>
          </a:p>
        </p:txBody>
      </p:sp>
      <p:pic>
        <p:nvPicPr>
          <p:cNvPr id="28677"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7350" y="596900"/>
            <a:ext cx="9191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Εικόνα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184497" y="3276600"/>
            <a:ext cx="3838056" cy="200898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cSld>
  <p:clrMapOvr>
    <a:masterClrMapping/>
  </p:clrMapOvr>
  <p:transition spd="slow">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Θέση αριθμού διαφάνειας 2"/>
          <p:cNvSpPr>
            <a:spLocks noGrp="1"/>
          </p:cNvSpPr>
          <p:nvPr>
            <p:ph type="sldNum" sz="quarter" idx="12"/>
          </p:nvPr>
        </p:nvSpPr>
        <p:spPr bwMode="auto">
          <a:xfrm>
            <a:off x="7981950" y="6492875"/>
            <a:ext cx="1162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fld id="{2020ED22-40FB-4641-A2D2-9E267B832E20}" type="slidenum">
              <a:rPr lang="el-GR" smtClean="0">
                <a:solidFill>
                  <a:srgbClr val="898989"/>
                </a:solidFill>
              </a:rPr>
              <a:pPr eaLnBrk="1" hangingPunct="1"/>
              <a:t>22</a:t>
            </a:fld>
            <a:endParaRPr lang="el-GR">
              <a:solidFill>
                <a:srgbClr val="898989"/>
              </a:solidFill>
            </a:endParaRPr>
          </a:p>
        </p:txBody>
      </p:sp>
      <p:sp>
        <p:nvSpPr>
          <p:cNvPr id="3074" name="Τίτλος 1"/>
          <p:cNvSpPr>
            <a:spLocks noGrp="1"/>
          </p:cNvSpPr>
          <p:nvPr>
            <p:ph type="title"/>
          </p:nvPr>
        </p:nvSpPr>
        <p:spPr/>
        <p:txBody>
          <a:bodyPr rtlCol="0">
            <a:normAutofit/>
          </a:bodyPr>
          <a:lstStyle/>
          <a:p>
            <a:pPr algn="l" eaLnBrk="1" fontAlgn="auto" hangingPunct="1">
              <a:spcAft>
                <a:spcPts val="0"/>
              </a:spcAft>
              <a:defRPr/>
            </a:pPr>
            <a:r>
              <a:rPr lang="el-GR" sz="3200" dirty="0">
                <a:effectLst>
                  <a:outerShdw blurRad="38100" dist="38100" dir="2700000" algn="tl">
                    <a:srgbClr val="000000">
                      <a:alpha val="43137"/>
                    </a:srgbClr>
                  </a:outerShdw>
                </a:effectLst>
                <a:ea typeface="ＭＳ Ｐゴシック" charset="-128"/>
              </a:rPr>
              <a:t>Η θερμότητα μεταδίδεται με αγωγή</a:t>
            </a:r>
            <a:r>
              <a:rPr lang="en-US" sz="3200" dirty="0">
                <a:effectLst>
                  <a:outerShdw blurRad="38100" dist="38100" dir="2700000" algn="tl">
                    <a:srgbClr val="000000">
                      <a:alpha val="43137"/>
                    </a:srgbClr>
                  </a:outerShdw>
                </a:effectLst>
                <a:ea typeface="ＭＳ Ｐゴシック" charset="-128"/>
              </a:rPr>
              <a:t>-</a:t>
            </a:r>
            <a:br>
              <a:rPr lang="en-US" sz="3200" dirty="0">
                <a:effectLst>
                  <a:outerShdw blurRad="38100" dist="38100" dir="2700000" algn="tl">
                    <a:srgbClr val="000000">
                      <a:alpha val="43137"/>
                    </a:srgbClr>
                  </a:outerShdw>
                </a:effectLst>
                <a:ea typeface="ＭＳ Ｐゴシック" charset="-128"/>
              </a:rPr>
            </a:br>
            <a:r>
              <a:rPr lang="el-GR" sz="3200" dirty="0">
                <a:effectLst>
                  <a:outerShdw blurRad="38100" dist="38100" dir="2700000" algn="tl">
                    <a:srgbClr val="000000">
                      <a:alpha val="43137"/>
                    </a:srgbClr>
                  </a:outerShdw>
                </a:effectLst>
                <a:ea typeface="ＭＳ Ｐゴシック" charset="-128"/>
              </a:rPr>
              <a:t>Εφαρμογή (7)</a:t>
            </a:r>
          </a:p>
        </p:txBody>
      </p:sp>
      <p:sp>
        <p:nvSpPr>
          <p:cNvPr id="3075" name="TextBox 4"/>
          <p:cNvSpPr txBox="1">
            <a:spLocks noChangeArrowheads="1"/>
          </p:cNvSpPr>
          <p:nvPr/>
        </p:nvSpPr>
        <p:spPr bwMode="auto">
          <a:xfrm>
            <a:off x="3505200" y="2206625"/>
            <a:ext cx="5268913"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defRPr/>
            </a:pPr>
            <a:r>
              <a:rPr lang="el-GR" sz="2800" dirty="0">
                <a:effectLst>
                  <a:outerShdw blurRad="38100" dist="38100" dir="2700000" algn="tl">
                    <a:srgbClr val="000000">
                      <a:alpha val="43137"/>
                    </a:srgbClr>
                  </a:outerShdw>
                </a:effectLst>
              </a:rPr>
              <a:t>Μία μητέρα λέει στο παιδί της το χειμώνα: «Βάλε ζεστά ρούχα, για να μην κρυώσεις». Αν όμως μετρούσαμε με το θερμόμετρο, θα διαπιστώναμε ότι τα ρούχα και το δωμάτιο έχουν την ίδια θερμοκρασία. </a:t>
            </a:r>
          </a:p>
          <a:p>
            <a:pPr eaLnBrk="1" hangingPunct="1">
              <a:defRPr/>
            </a:pPr>
            <a:r>
              <a:rPr lang="el-GR" sz="2800" dirty="0">
                <a:effectLst>
                  <a:outerShdw blurRad="38100" dist="38100" dir="2700000" algn="tl">
                    <a:srgbClr val="000000">
                      <a:alpha val="43137"/>
                    </a:srgbClr>
                  </a:outerShdw>
                </a:effectLst>
              </a:rPr>
              <a:t>Τι θα έπρεπε να πει η μητέρα σωστότερα;</a:t>
            </a:r>
            <a:endParaRPr lang="en-US" sz="2800" dirty="0">
              <a:effectLst>
                <a:outerShdw blurRad="38100" dist="38100" dir="2700000" algn="tl">
                  <a:srgbClr val="000000">
                    <a:alpha val="43137"/>
                  </a:srgbClr>
                </a:outerShdw>
              </a:effectLst>
            </a:endParaRPr>
          </a:p>
        </p:txBody>
      </p:sp>
      <p:pic>
        <p:nvPicPr>
          <p:cNvPr id="29701"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7350" y="596900"/>
            <a:ext cx="9191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Εικόνα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228600" y="2667000"/>
            <a:ext cx="2921210" cy="29212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Θέση αριθμού διαφάνειας 2"/>
          <p:cNvSpPr>
            <a:spLocks noGrp="1"/>
          </p:cNvSpPr>
          <p:nvPr>
            <p:ph type="sldNum" sz="quarter" idx="12"/>
          </p:nvPr>
        </p:nvSpPr>
        <p:spPr bwMode="auto">
          <a:xfrm>
            <a:off x="7981950" y="6492875"/>
            <a:ext cx="1162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fld id="{C5BC0964-14A4-4C30-ADCD-1DA8CD52EDF2}" type="slidenum">
              <a:rPr lang="el-GR" smtClean="0">
                <a:solidFill>
                  <a:srgbClr val="898989"/>
                </a:solidFill>
              </a:rPr>
              <a:pPr eaLnBrk="1" hangingPunct="1"/>
              <a:t>23</a:t>
            </a:fld>
            <a:endParaRPr lang="el-GR">
              <a:solidFill>
                <a:srgbClr val="898989"/>
              </a:solidFill>
            </a:endParaRPr>
          </a:p>
        </p:txBody>
      </p:sp>
      <p:sp>
        <p:nvSpPr>
          <p:cNvPr id="3074" name="Τίτλος 1"/>
          <p:cNvSpPr>
            <a:spLocks noGrp="1"/>
          </p:cNvSpPr>
          <p:nvPr>
            <p:ph type="title"/>
          </p:nvPr>
        </p:nvSpPr>
        <p:spPr/>
        <p:txBody>
          <a:bodyPr rtlCol="0">
            <a:normAutofit/>
          </a:bodyPr>
          <a:lstStyle/>
          <a:p>
            <a:pPr algn="l" eaLnBrk="1" fontAlgn="auto" hangingPunct="1">
              <a:spcAft>
                <a:spcPts val="0"/>
              </a:spcAft>
              <a:defRPr/>
            </a:pPr>
            <a:r>
              <a:rPr lang="el-GR" sz="3200" dirty="0">
                <a:effectLst>
                  <a:outerShdw blurRad="38100" dist="38100" dir="2700000" algn="tl">
                    <a:srgbClr val="000000">
                      <a:alpha val="43137"/>
                    </a:srgbClr>
                  </a:outerShdw>
                </a:effectLst>
                <a:ea typeface="ＭＳ Ｐゴシック" charset="-128"/>
              </a:rPr>
              <a:t>Η θερμότητα μεταδίδεται με αγωγή</a:t>
            </a:r>
            <a:r>
              <a:rPr lang="en-US" sz="3200" dirty="0">
                <a:effectLst>
                  <a:outerShdw blurRad="38100" dist="38100" dir="2700000" algn="tl">
                    <a:srgbClr val="000000">
                      <a:alpha val="43137"/>
                    </a:srgbClr>
                  </a:outerShdw>
                </a:effectLst>
                <a:ea typeface="ＭＳ Ｐゴシック" charset="-128"/>
              </a:rPr>
              <a:t>-</a:t>
            </a:r>
            <a:br>
              <a:rPr lang="en-US" sz="3200" dirty="0">
                <a:effectLst>
                  <a:outerShdw blurRad="38100" dist="38100" dir="2700000" algn="tl">
                    <a:srgbClr val="000000">
                      <a:alpha val="43137"/>
                    </a:srgbClr>
                  </a:outerShdw>
                </a:effectLst>
                <a:ea typeface="ＭＳ Ｐゴシック" charset="-128"/>
              </a:rPr>
            </a:br>
            <a:r>
              <a:rPr lang="el-GR" sz="3200" dirty="0">
                <a:effectLst>
                  <a:outerShdw blurRad="38100" dist="38100" dir="2700000" algn="tl">
                    <a:srgbClr val="000000">
                      <a:alpha val="43137"/>
                    </a:srgbClr>
                  </a:outerShdw>
                </a:effectLst>
                <a:ea typeface="ＭＳ Ｐゴシック" charset="-128"/>
              </a:rPr>
              <a:t>Εφαρμογή (7)</a:t>
            </a:r>
          </a:p>
        </p:txBody>
      </p:sp>
      <p:sp>
        <p:nvSpPr>
          <p:cNvPr id="3075" name="TextBox 4"/>
          <p:cNvSpPr txBox="1">
            <a:spLocks noChangeArrowheads="1"/>
          </p:cNvSpPr>
          <p:nvPr/>
        </p:nvSpPr>
        <p:spPr bwMode="auto">
          <a:xfrm>
            <a:off x="3505200" y="2667000"/>
            <a:ext cx="5268913"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defRPr/>
            </a:pPr>
            <a:r>
              <a:rPr lang="el-GR" sz="3200" dirty="0">
                <a:solidFill>
                  <a:srgbClr val="FF0000"/>
                </a:solidFill>
                <a:effectLst>
                  <a:outerShdw blurRad="38100" dist="38100" dir="2700000" algn="tl">
                    <a:srgbClr val="000000">
                      <a:alpha val="43137"/>
                    </a:srgbClr>
                  </a:outerShdw>
                </a:effectLst>
                <a:latin typeface="Comic Sans MS" pitchFamily="66" charset="0"/>
              </a:rPr>
              <a:t>Η μητέρα θα έπρεπε να πει: «Βάλλε μάλλινα χοντρά ρούχα που επειδή εγκλωβίζουν αέρα είναι κακοί αγωγοί της θερμότητας.»</a:t>
            </a:r>
            <a:endParaRPr lang="en-US" sz="3200" dirty="0">
              <a:solidFill>
                <a:prstClr val="black"/>
              </a:solidFill>
              <a:effectLst>
                <a:outerShdw blurRad="38100" dist="38100" dir="2700000" algn="tl">
                  <a:srgbClr val="000000">
                    <a:alpha val="43137"/>
                  </a:srgbClr>
                </a:outerShdw>
              </a:effectLst>
              <a:latin typeface="Comic Sans MS" pitchFamily="66" charset="0"/>
            </a:endParaRPr>
          </a:p>
        </p:txBody>
      </p:sp>
      <p:pic>
        <p:nvPicPr>
          <p:cNvPr id="30725"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7350" y="596900"/>
            <a:ext cx="9191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Εικόνα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228600" y="2667000"/>
            <a:ext cx="2921210" cy="29212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Θέση αριθμού διαφάνειας 2"/>
          <p:cNvSpPr>
            <a:spLocks noGrp="1"/>
          </p:cNvSpPr>
          <p:nvPr>
            <p:ph type="sldNum" sz="quarter" idx="12"/>
          </p:nvPr>
        </p:nvSpPr>
        <p:spPr bwMode="auto">
          <a:xfrm>
            <a:off x="7981950" y="6492875"/>
            <a:ext cx="1162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fld id="{2D2AFDF1-85BA-40F9-BD26-6E03EA9A83A2}" type="slidenum">
              <a:rPr lang="el-GR" smtClean="0">
                <a:solidFill>
                  <a:srgbClr val="898989"/>
                </a:solidFill>
              </a:rPr>
              <a:pPr eaLnBrk="1" hangingPunct="1"/>
              <a:t>3</a:t>
            </a:fld>
            <a:endParaRPr lang="el-GR">
              <a:solidFill>
                <a:srgbClr val="898989"/>
              </a:solidFill>
            </a:endParaRPr>
          </a:p>
        </p:txBody>
      </p:sp>
      <p:sp>
        <p:nvSpPr>
          <p:cNvPr id="3074" name="Τίτλος 1"/>
          <p:cNvSpPr>
            <a:spLocks noGrp="1"/>
          </p:cNvSpPr>
          <p:nvPr>
            <p:ph type="title"/>
          </p:nvPr>
        </p:nvSpPr>
        <p:spPr/>
        <p:txBody>
          <a:bodyPr rtlCol="0">
            <a:normAutofit/>
          </a:bodyPr>
          <a:lstStyle/>
          <a:p>
            <a:pPr algn="l" eaLnBrk="1" fontAlgn="auto" hangingPunct="1">
              <a:spcAft>
                <a:spcPts val="0"/>
              </a:spcAft>
              <a:defRPr/>
            </a:pPr>
            <a:r>
              <a:rPr lang="el-GR" sz="3200" dirty="0">
                <a:effectLst>
                  <a:outerShdw blurRad="38100" dist="38100" dir="2700000" algn="tl">
                    <a:srgbClr val="000000">
                      <a:alpha val="43137"/>
                    </a:srgbClr>
                  </a:outerShdw>
                </a:effectLst>
                <a:ea typeface="ＭＳ Ｐゴシック" charset="-128"/>
              </a:rPr>
              <a:t>Η θερμότητα μεταδίδεται με αγωγή</a:t>
            </a:r>
            <a:r>
              <a:rPr lang="en-US" sz="3200" dirty="0">
                <a:effectLst>
                  <a:outerShdw blurRad="38100" dist="38100" dir="2700000" algn="tl">
                    <a:srgbClr val="000000">
                      <a:alpha val="43137"/>
                    </a:srgbClr>
                  </a:outerShdw>
                </a:effectLst>
                <a:ea typeface="ＭＳ Ｐゴシック" charset="-128"/>
              </a:rPr>
              <a:t>-</a:t>
            </a:r>
            <a:br>
              <a:rPr lang="en-US" sz="3200" dirty="0">
                <a:effectLst>
                  <a:outerShdw blurRad="38100" dist="38100" dir="2700000" algn="tl">
                    <a:srgbClr val="000000">
                      <a:alpha val="43137"/>
                    </a:srgbClr>
                  </a:outerShdw>
                </a:effectLst>
                <a:ea typeface="ＭＳ Ｐゴシック" charset="-128"/>
              </a:rPr>
            </a:br>
            <a:r>
              <a:rPr lang="el-GR" sz="3200" dirty="0">
                <a:effectLst>
                  <a:outerShdw blurRad="38100" dist="38100" dir="2700000" algn="tl">
                    <a:srgbClr val="000000">
                      <a:alpha val="43137"/>
                    </a:srgbClr>
                  </a:outerShdw>
                </a:effectLst>
                <a:ea typeface="ＭＳ Ｐゴシック" charset="-128"/>
              </a:rPr>
              <a:t>Έναυσμα (</a:t>
            </a:r>
            <a:r>
              <a:rPr lang="en-US" sz="3200" dirty="0">
                <a:effectLst>
                  <a:outerShdw blurRad="38100" dist="38100" dir="2700000" algn="tl">
                    <a:srgbClr val="000000">
                      <a:alpha val="43137"/>
                    </a:srgbClr>
                  </a:outerShdw>
                </a:effectLst>
                <a:ea typeface="ＭＳ Ｐゴシック" charset="-128"/>
              </a:rPr>
              <a:t>2</a:t>
            </a:r>
            <a:r>
              <a:rPr lang="el-GR" sz="3200" dirty="0">
                <a:effectLst>
                  <a:outerShdw blurRad="38100" dist="38100" dir="2700000" algn="tl">
                    <a:srgbClr val="000000">
                      <a:alpha val="43137"/>
                    </a:srgbClr>
                  </a:outerShdw>
                </a:effectLst>
                <a:ea typeface="ＭＳ Ｐゴシック" charset="-128"/>
              </a:rPr>
              <a:t>)</a:t>
            </a:r>
          </a:p>
        </p:txBody>
      </p:sp>
      <p:sp>
        <p:nvSpPr>
          <p:cNvPr id="3075" name="TextBox 4"/>
          <p:cNvSpPr txBox="1">
            <a:spLocks noChangeArrowheads="1"/>
          </p:cNvSpPr>
          <p:nvPr/>
        </p:nvSpPr>
        <p:spPr bwMode="auto">
          <a:xfrm>
            <a:off x="3651250" y="2206625"/>
            <a:ext cx="5268913" cy="440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defRPr/>
            </a:pPr>
            <a:r>
              <a:rPr lang="el-GR" sz="2800" dirty="0">
                <a:effectLst>
                  <a:outerShdw blurRad="38100" dist="38100" dir="2700000" algn="tl">
                    <a:srgbClr val="000000">
                      <a:alpha val="43137"/>
                    </a:srgbClr>
                  </a:outerShdw>
                </a:effectLst>
              </a:rPr>
              <a:t>Στο εγχειρίδιο ενός εκτυπωτή αναγράφεται το διπλανό προειδοποιητικό σήμα. </a:t>
            </a:r>
          </a:p>
          <a:p>
            <a:pPr eaLnBrk="1" hangingPunct="1">
              <a:defRPr/>
            </a:pPr>
            <a:endParaRPr lang="el-GR" sz="2800" dirty="0">
              <a:effectLst>
                <a:outerShdw blurRad="38100" dist="38100" dir="2700000" algn="tl">
                  <a:srgbClr val="000000">
                    <a:alpha val="43137"/>
                  </a:srgbClr>
                </a:outerShdw>
              </a:effectLst>
            </a:endParaRPr>
          </a:p>
          <a:p>
            <a:pPr eaLnBrk="1" hangingPunct="1">
              <a:defRPr/>
            </a:pPr>
            <a:r>
              <a:rPr lang="el-GR" sz="2800" dirty="0">
                <a:effectLst>
                  <a:outerShdw blurRad="38100" dist="38100" dir="2700000" algn="tl">
                    <a:srgbClr val="000000">
                      <a:alpha val="43137"/>
                    </a:srgbClr>
                  </a:outerShdw>
                </a:effectLst>
              </a:rPr>
              <a:t>Γιατί πιστεύετε ότι ο εκτυπωτής φέρει αυτό το προειδοποιητικό σήμα; </a:t>
            </a:r>
          </a:p>
          <a:p>
            <a:pPr eaLnBrk="1" hangingPunct="1">
              <a:defRPr/>
            </a:pPr>
            <a:endParaRPr lang="el-GR" sz="2800" dirty="0">
              <a:effectLst>
                <a:outerShdw blurRad="38100" dist="38100" dir="2700000" algn="tl">
                  <a:srgbClr val="000000">
                    <a:alpha val="43137"/>
                  </a:srgbClr>
                </a:outerShdw>
              </a:effectLst>
            </a:endParaRPr>
          </a:p>
          <a:p>
            <a:pPr eaLnBrk="1" hangingPunct="1">
              <a:defRPr/>
            </a:pPr>
            <a:r>
              <a:rPr lang="el-GR" sz="2800" dirty="0">
                <a:effectLst>
                  <a:outerShdw blurRad="38100" dist="38100" dir="2700000" algn="tl">
                    <a:srgbClr val="000000">
                      <a:alpha val="43137"/>
                    </a:srgbClr>
                  </a:outerShdw>
                </a:effectLst>
              </a:rPr>
              <a:t>Γιατί δεν το φέρει και στο εξωτερικό μέρος του;</a:t>
            </a:r>
            <a:endParaRPr lang="en-US" sz="2800" dirty="0">
              <a:effectLst>
                <a:outerShdw blurRad="38100" dist="38100" dir="2700000" algn="tl">
                  <a:srgbClr val="000000">
                    <a:alpha val="43137"/>
                  </a:srgbClr>
                </a:outerShdw>
              </a:effectLst>
            </a:endParaRPr>
          </a:p>
        </p:txBody>
      </p:sp>
      <p:pic>
        <p:nvPicPr>
          <p:cNvPr id="10245"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7350" y="596900"/>
            <a:ext cx="9191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Εικόνα 1"/>
          <p:cNvPicPr>
            <a:picLocks noChangeAspect="1"/>
          </p:cNvPicPr>
          <p:nvPr/>
        </p:nvPicPr>
        <p:blipFill>
          <a:blip r:embed="rId3" cstate="email">
            <a:extLst>
              <a:ext uri="{28A0092B-C50C-407E-A947-70E740481C1C}">
                <a14:useLocalDpi xmlns:a14="http://schemas.microsoft.com/office/drawing/2010/main"/>
              </a:ext>
            </a:extLst>
          </a:blip>
          <a:srcRect l="25032" r="24820"/>
          <a:stretch>
            <a:fillRect/>
          </a:stretch>
        </p:blipFill>
        <p:spPr bwMode="auto">
          <a:xfrm>
            <a:off x="685800" y="2332038"/>
            <a:ext cx="2808288"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Εικόνα 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20763" y="4470400"/>
            <a:ext cx="2138362" cy="213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Θέση αριθμού διαφάνειας 2"/>
          <p:cNvSpPr>
            <a:spLocks noGrp="1"/>
          </p:cNvSpPr>
          <p:nvPr>
            <p:ph type="sldNum" sz="quarter" idx="12"/>
          </p:nvPr>
        </p:nvSpPr>
        <p:spPr bwMode="auto">
          <a:xfrm>
            <a:off x="7981950" y="6492875"/>
            <a:ext cx="1162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fld id="{5BA55BB8-9072-457C-8B62-12D0DC456CE1}" type="slidenum">
              <a:rPr lang="el-GR" smtClean="0">
                <a:solidFill>
                  <a:srgbClr val="898989"/>
                </a:solidFill>
              </a:rPr>
              <a:pPr eaLnBrk="1" hangingPunct="1"/>
              <a:t>4</a:t>
            </a:fld>
            <a:endParaRPr lang="el-GR">
              <a:solidFill>
                <a:srgbClr val="898989"/>
              </a:solidFill>
            </a:endParaRPr>
          </a:p>
        </p:txBody>
      </p:sp>
      <p:sp>
        <p:nvSpPr>
          <p:cNvPr id="3074" name="Τίτλος 1"/>
          <p:cNvSpPr>
            <a:spLocks noGrp="1"/>
          </p:cNvSpPr>
          <p:nvPr>
            <p:ph type="title"/>
          </p:nvPr>
        </p:nvSpPr>
        <p:spPr/>
        <p:txBody>
          <a:bodyPr rtlCol="0">
            <a:normAutofit/>
          </a:bodyPr>
          <a:lstStyle/>
          <a:p>
            <a:pPr algn="l" eaLnBrk="1" fontAlgn="auto" hangingPunct="1">
              <a:spcAft>
                <a:spcPts val="0"/>
              </a:spcAft>
              <a:defRPr/>
            </a:pPr>
            <a:r>
              <a:rPr lang="el-GR" sz="3200" dirty="0">
                <a:effectLst>
                  <a:outerShdw blurRad="38100" dist="38100" dir="2700000" algn="tl">
                    <a:srgbClr val="000000">
                      <a:alpha val="43137"/>
                    </a:srgbClr>
                  </a:outerShdw>
                </a:effectLst>
                <a:ea typeface="ＭＳ Ｐゴシック" charset="-128"/>
              </a:rPr>
              <a:t>Η θερμότητα μεταδίδεται με αγωγή</a:t>
            </a:r>
            <a:r>
              <a:rPr lang="en-US" sz="3200" dirty="0">
                <a:effectLst>
                  <a:outerShdw blurRad="38100" dist="38100" dir="2700000" algn="tl">
                    <a:srgbClr val="000000">
                      <a:alpha val="43137"/>
                    </a:srgbClr>
                  </a:outerShdw>
                </a:effectLst>
                <a:ea typeface="ＭＳ Ｐゴシック" charset="-128"/>
              </a:rPr>
              <a:t>-</a:t>
            </a:r>
            <a:br>
              <a:rPr lang="en-US" sz="3200" dirty="0">
                <a:effectLst>
                  <a:outerShdw blurRad="38100" dist="38100" dir="2700000" algn="tl">
                    <a:srgbClr val="000000">
                      <a:alpha val="43137"/>
                    </a:srgbClr>
                  </a:outerShdw>
                </a:effectLst>
                <a:ea typeface="ＭＳ Ｐゴシック" charset="-128"/>
              </a:rPr>
            </a:br>
            <a:r>
              <a:rPr lang="el-GR" sz="3200" dirty="0">
                <a:effectLst>
                  <a:outerShdw blurRad="38100" dist="38100" dir="2700000" algn="tl">
                    <a:srgbClr val="000000">
                      <a:alpha val="43137"/>
                    </a:srgbClr>
                  </a:outerShdw>
                </a:effectLst>
                <a:ea typeface="ＭＳ Ｐゴシック" charset="-128"/>
              </a:rPr>
              <a:t>Πειραματισμός </a:t>
            </a:r>
          </a:p>
        </p:txBody>
      </p:sp>
      <p:sp>
        <p:nvSpPr>
          <p:cNvPr id="3075" name="TextBox 4"/>
          <p:cNvSpPr txBox="1">
            <a:spLocks noChangeArrowheads="1"/>
          </p:cNvSpPr>
          <p:nvPr/>
        </p:nvSpPr>
        <p:spPr bwMode="auto">
          <a:xfrm>
            <a:off x="4495799" y="2951956"/>
            <a:ext cx="44243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defRPr/>
            </a:pPr>
            <a:r>
              <a:rPr lang="el-GR" sz="2800" dirty="0">
                <a:effectLst>
                  <a:outerShdw blurRad="38100" dist="38100" dir="2700000" algn="tl">
                    <a:srgbClr val="000000">
                      <a:alpha val="43137"/>
                    </a:srgbClr>
                  </a:outerShdw>
                </a:effectLst>
              </a:rPr>
              <a:t>Παρατηρείστε τι θα συμβεί στα κομμάτια κεριού. </a:t>
            </a:r>
          </a:p>
        </p:txBody>
      </p:sp>
      <p:pic>
        <p:nvPicPr>
          <p:cNvPr id="11269"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007350" y="596900"/>
            <a:ext cx="9191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velona.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8600" y="2286000"/>
            <a:ext cx="4076700" cy="2286000"/>
          </a:xfrm>
          <a:prstGeom prst="rect">
            <a:avLst/>
          </a:prstGeom>
        </p:spPr>
      </p:pic>
    </p:spTree>
  </p:cSld>
  <p:clrMapOvr>
    <a:masterClrMapping/>
  </p:clrMapOvr>
  <p:transition spd="slow">
    <p:pull/>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Θέση αριθμού διαφάνειας 2"/>
          <p:cNvSpPr>
            <a:spLocks noGrp="1"/>
          </p:cNvSpPr>
          <p:nvPr>
            <p:ph type="sldNum" sz="quarter" idx="12"/>
          </p:nvPr>
        </p:nvSpPr>
        <p:spPr bwMode="auto">
          <a:xfrm>
            <a:off x="7981950" y="6492875"/>
            <a:ext cx="1162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fld id="{83A98BAA-2C85-47B7-9819-F624758C45B4}" type="slidenum">
              <a:rPr lang="el-GR" smtClean="0">
                <a:solidFill>
                  <a:srgbClr val="898989"/>
                </a:solidFill>
              </a:rPr>
              <a:pPr eaLnBrk="1" hangingPunct="1"/>
              <a:t>5</a:t>
            </a:fld>
            <a:endParaRPr lang="el-GR">
              <a:solidFill>
                <a:srgbClr val="898989"/>
              </a:solidFill>
            </a:endParaRPr>
          </a:p>
        </p:txBody>
      </p:sp>
      <p:sp>
        <p:nvSpPr>
          <p:cNvPr id="3074" name="Τίτλος 1"/>
          <p:cNvSpPr>
            <a:spLocks noGrp="1"/>
          </p:cNvSpPr>
          <p:nvPr>
            <p:ph type="title"/>
          </p:nvPr>
        </p:nvSpPr>
        <p:spPr/>
        <p:txBody>
          <a:bodyPr rtlCol="0">
            <a:normAutofit/>
          </a:bodyPr>
          <a:lstStyle/>
          <a:p>
            <a:pPr algn="l" eaLnBrk="1" fontAlgn="auto" hangingPunct="1">
              <a:spcAft>
                <a:spcPts val="0"/>
              </a:spcAft>
              <a:defRPr/>
            </a:pPr>
            <a:r>
              <a:rPr lang="el-GR" sz="3200" dirty="0">
                <a:effectLst>
                  <a:outerShdw blurRad="38100" dist="38100" dir="2700000" algn="tl">
                    <a:srgbClr val="000000">
                      <a:alpha val="43137"/>
                    </a:srgbClr>
                  </a:outerShdw>
                </a:effectLst>
                <a:ea typeface="ＭＳ Ｐゴシック" charset="-128"/>
              </a:rPr>
              <a:t>Η θερμότητα μεταδίδεται με αγωγή</a:t>
            </a:r>
            <a:r>
              <a:rPr lang="en-US" sz="3200" dirty="0">
                <a:effectLst>
                  <a:outerShdw blurRad="38100" dist="38100" dir="2700000" algn="tl">
                    <a:srgbClr val="000000">
                      <a:alpha val="43137"/>
                    </a:srgbClr>
                  </a:outerShdw>
                </a:effectLst>
                <a:ea typeface="ＭＳ Ｐゴシック" charset="-128"/>
              </a:rPr>
              <a:t>-</a:t>
            </a:r>
            <a:br>
              <a:rPr lang="en-US" sz="3200" dirty="0">
                <a:effectLst>
                  <a:outerShdw blurRad="38100" dist="38100" dir="2700000" algn="tl">
                    <a:srgbClr val="000000">
                      <a:alpha val="43137"/>
                    </a:srgbClr>
                  </a:outerShdw>
                </a:effectLst>
                <a:ea typeface="ＭＳ Ｐゴシック" charset="-128"/>
              </a:rPr>
            </a:br>
            <a:r>
              <a:rPr lang="el-GR" sz="3200" dirty="0">
                <a:effectLst>
                  <a:outerShdw blurRad="38100" dist="38100" dir="2700000" algn="tl">
                    <a:srgbClr val="000000">
                      <a:alpha val="43137"/>
                    </a:srgbClr>
                  </a:outerShdw>
                </a:effectLst>
                <a:ea typeface="ＭＳ Ｐゴシック" charset="-128"/>
              </a:rPr>
              <a:t>Παρατήρηση</a:t>
            </a:r>
          </a:p>
        </p:txBody>
      </p:sp>
      <p:sp>
        <p:nvSpPr>
          <p:cNvPr id="3075" name="TextBox 4"/>
          <p:cNvSpPr txBox="1">
            <a:spLocks noChangeArrowheads="1"/>
          </p:cNvSpPr>
          <p:nvPr/>
        </p:nvSpPr>
        <p:spPr bwMode="auto">
          <a:xfrm>
            <a:off x="3657600" y="2209800"/>
            <a:ext cx="5268913"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defRPr/>
            </a:pPr>
            <a:r>
              <a:rPr lang="el-GR" sz="3200" dirty="0">
                <a:solidFill>
                  <a:srgbClr val="FF0000"/>
                </a:solidFill>
                <a:effectLst>
                  <a:outerShdw blurRad="38100" dist="38100" dir="2700000" algn="tl">
                    <a:srgbClr val="000000">
                      <a:alpha val="43137"/>
                    </a:srgbClr>
                  </a:outerShdw>
                </a:effectLst>
                <a:latin typeface="Comic Sans MS" pitchFamily="66" charset="0"/>
              </a:rPr>
              <a:t>Καθώς θερμαίνω την άκρη της βελόνας, τα κομματάκια κεριού λιώνουν. Πρώτο λιώνει το κομματάκι του κεριού που βρίσκεται κοντά στη φλόγα και τελευταίο αυτό που βρίσκεται κοντά στο χέρι μου.</a:t>
            </a:r>
          </a:p>
        </p:txBody>
      </p:sp>
      <p:pic>
        <p:nvPicPr>
          <p:cNvPr id="14341"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7350" y="596900"/>
            <a:ext cx="9191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Εικόνα 1"/>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bwMode="auto">
          <a:xfrm rot="10800000">
            <a:off x="304800" y="2590606"/>
            <a:ext cx="3200400" cy="190519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Θέση αριθμού διαφάνειας 2"/>
          <p:cNvSpPr>
            <a:spLocks noGrp="1"/>
          </p:cNvSpPr>
          <p:nvPr>
            <p:ph type="sldNum" sz="quarter" idx="12"/>
          </p:nvPr>
        </p:nvSpPr>
        <p:spPr bwMode="auto">
          <a:xfrm>
            <a:off x="7981950" y="6492875"/>
            <a:ext cx="1162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fld id="{0DA5F873-1A6B-4CF2-94EC-8DC1844C92B3}" type="slidenum">
              <a:rPr lang="el-GR" smtClean="0">
                <a:solidFill>
                  <a:srgbClr val="898989"/>
                </a:solidFill>
              </a:rPr>
              <a:pPr eaLnBrk="1" hangingPunct="1"/>
              <a:t>6</a:t>
            </a:fld>
            <a:endParaRPr lang="el-GR">
              <a:solidFill>
                <a:srgbClr val="898989"/>
              </a:solidFill>
            </a:endParaRPr>
          </a:p>
        </p:txBody>
      </p:sp>
      <p:sp>
        <p:nvSpPr>
          <p:cNvPr id="3074" name="Τίτλος 1"/>
          <p:cNvSpPr>
            <a:spLocks noGrp="1"/>
          </p:cNvSpPr>
          <p:nvPr>
            <p:ph type="title"/>
          </p:nvPr>
        </p:nvSpPr>
        <p:spPr/>
        <p:txBody>
          <a:bodyPr rtlCol="0">
            <a:normAutofit/>
          </a:bodyPr>
          <a:lstStyle/>
          <a:p>
            <a:pPr algn="l" eaLnBrk="1" fontAlgn="auto" hangingPunct="1">
              <a:spcAft>
                <a:spcPts val="0"/>
              </a:spcAft>
              <a:defRPr/>
            </a:pPr>
            <a:r>
              <a:rPr lang="el-GR" sz="3200" dirty="0">
                <a:effectLst>
                  <a:outerShdw blurRad="38100" dist="38100" dir="2700000" algn="tl">
                    <a:srgbClr val="000000">
                      <a:alpha val="43137"/>
                    </a:srgbClr>
                  </a:outerShdw>
                </a:effectLst>
                <a:ea typeface="ＭＳ Ｐゴシック" charset="-128"/>
              </a:rPr>
              <a:t>Η θερμότητα μεταδίδεται με αγωγή</a:t>
            </a:r>
            <a:r>
              <a:rPr lang="en-US" sz="3200" dirty="0">
                <a:effectLst>
                  <a:outerShdw blurRad="38100" dist="38100" dir="2700000" algn="tl">
                    <a:srgbClr val="000000">
                      <a:alpha val="43137"/>
                    </a:srgbClr>
                  </a:outerShdw>
                </a:effectLst>
                <a:ea typeface="ＭＳ Ｐゴシック" charset="-128"/>
              </a:rPr>
              <a:t>-</a:t>
            </a:r>
            <a:br>
              <a:rPr lang="en-US" sz="3200" dirty="0">
                <a:effectLst>
                  <a:outerShdw blurRad="38100" dist="38100" dir="2700000" algn="tl">
                    <a:srgbClr val="000000">
                      <a:alpha val="43137"/>
                    </a:srgbClr>
                  </a:outerShdw>
                </a:effectLst>
                <a:ea typeface="ＭＳ Ｐゴシック" charset="-128"/>
              </a:rPr>
            </a:br>
            <a:r>
              <a:rPr lang="el-GR" sz="3200" dirty="0">
                <a:effectLst>
                  <a:outerShdw blurRad="38100" dist="38100" dir="2700000" algn="tl">
                    <a:srgbClr val="000000">
                      <a:alpha val="43137"/>
                    </a:srgbClr>
                  </a:outerShdw>
                </a:effectLst>
                <a:ea typeface="ＭＳ Ｐゴシック" charset="-128"/>
              </a:rPr>
              <a:t>Συμπέρασμα </a:t>
            </a:r>
          </a:p>
        </p:txBody>
      </p:sp>
      <p:sp>
        <p:nvSpPr>
          <p:cNvPr id="3075" name="TextBox 4"/>
          <p:cNvSpPr txBox="1">
            <a:spLocks noChangeArrowheads="1"/>
          </p:cNvSpPr>
          <p:nvPr/>
        </p:nvSpPr>
        <p:spPr bwMode="auto">
          <a:xfrm>
            <a:off x="228600" y="2438400"/>
            <a:ext cx="869791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defRPr/>
            </a:pPr>
            <a:r>
              <a:rPr lang="el-GR" sz="3200" dirty="0">
                <a:effectLst>
                  <a:outerShdw blurRad="38100" dist="38100" dir="2700000" algn="tl">
                    <a:srgbClr val="000000">
                      <a:alpha val="43137"/>
                    </a:srgbClr>
                  </a:outerShdw>
                </a:effectLst>
              </a:rPr>
              <a:t>Γενικεύστε την προηγούμενη παρατήρησή σας.</a:t>
            </a:r>
          </a:p>
          <a:p>
            <a:pPr eaLnBrk="1" hangingPunct="1">
              <a:defRPr/>
            </a:pPr>
            <a:r>
              <a:rPr lang="el-GR" sz="3200" dirty="0">
                <a:effectLst>
                  <a:outerShdw blurRad="38100" dist="38100" dir="2700000" algn="tl">
                    <a:srgbClr val="000000">
                      <a:alpha val="43137"/>
                    </a:srgbClr>
                  </a:outerShdw>
                </a:effectLst>
              </a:rPr>
              <a:t>Μην ξεχάσετε να χρησιμοποιήσετε τις λέξεις που αναφέρονται στο μπλε πλαίσιο του βιβλίου σας. </a:t>
            </a:r>
          </a:p>
        </p:txBody>
      </p:sp>
      <p:pic>
        <p:nvPicPr>
          <p:cNvPr id="13317"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7350" y="596900"/>
            <a:ext cx="9191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Θέση αριθμού διαφάνειας 2"/>
          <p:cNvSpPr>
            <a:spLocks noGrp="1"/>
          </p:cNvSpPr>
          <p:nvPr>
            <p:ph type="sldNum" sz="quarter" idx="12"/>
          </p:nvPr>
        </p:nvSpPr>
        <p:spPr bwMode="auto">
          <a:xfrm>
            <a:off x="7981950" y="6492875"/>
            <a:ext cx="1162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fld id="{83A98BAA-2C85-47B7-9819-F624758C45B4}" type="slidenum">
              <a:rPr lang="el-GR" smtClean="0">
                <a:solidFill>
                  <a:srgbClr val="898989"/>
                </a:solidFill>
              </a:rPr>
              <a:pPr eaLnBrk="1" hangingPunct="1"/>
              <a:t>7</a:t>
            </a:fld>
            <a:endParaRPr lang="el-GR">
              <a:solidFill>
                <a:srgbClr val="898989"/>
              </a:solidFill>
            </a:endParaRPr>
          </a:p>
        </p:txBody>
      </p:sp>
      <p:sp>
        <p:nvSpPr>
          <p:cNvPr id="3074" name="Τίτλος 1"/>
          <p:cNvSpPr>
            <a:spLocks noGrp="1"/>
          </p:cNvSpPr>
          <p:nvPr>
            <p:ph type="title"/>
          </p:nvPr>
        </p:nvSpPr>
        <p:spPr/>
        <p:txBody>
          <a:bodyPr rtlCol="0">
            <a:normAutofit/>
          </a:bodyPr>
          <a:lstStyle/>
          <a:p>
            <a:pPr algn="l" eaLnBrk="1" fontAlgn="auto" hangingPunct="1">
              <a:spcAft>
                <a:spcPts val="0"/>
              </a:spcAft>
              <a:defRPr/>
            </a:pPr>
            <a:r>
              <a:rPr lang="el-GR" sz="3200" dirty="0">
                <a:effectLst>
                  <a:outerShdw blurRad="38100" dist="38100" dir="2700000" algn="tl">
                    <a:srgbClr val="000000">
                      <a:alpha val="43137"/>
                    </a:srgbClr>
                  </a:outerShdw>
                </a:effectLst>
                <a:ea typeface="ＭＳ Ｐゴシック" charset="-128"/>
              </a:rPr>
              <a:t>Η θερμότητα μεταδίδεται με αγωγή</a:t>
            </a:r>
            <a:r>
              <a:rPr lang="en-US" sz="3200" dirty="0">
                <a:effectLst>
                  <a:outerShdw blurRad="38100" dist="38100" dir="2700000" algn="tl">
                    <a:srgbClr val="000000">
                      <a:alpha val="43137"/>
                    </a:srgbClr>
                  </a:outerShdw>
                </a:effectLst>
                <a:ea typeface="ＭＳ Ｐゴシック" charset="-128"/>
              </a:rPr>
              <a:t>-</a:t>
            </a:r>
            <a:br>
              <a:rPr lang="en-US" sz="3200" dirty="0">
                <a:effectLst>
                  <a:outerShdw blurRad="38100" dist="38100" dir="2700000" algn="tl">
                    <a:srgbClr val="000000">
                      <a:alpha val="43137"/>
                    </a:srgbClr>
                  </a:outerShdw>
                </a:effectLst>
                <a:ea typeface="ＭＳ Ｐゴシック" charset="-128"/>
              </a:rPr>
            </a:br>
            <a:r>
              <a:rPr lang="el-GR" sz="3200" dirty="0">
                <a:effectLst>
                  <a:outerShdw blurRad="38100" dist="38100" dir="2700000" algn="tl">
                    <a:srgbClr val="000000">
                      <a:alpha val="43137"/>
                    </a:srgbClr>
                  </a:outerShdw>
                </a:effectLst>
                <a:ea typeface="ＭＳ Ｐゴシック" charset="-128"/>
              </a:rPr>
              <a:t>Συμπέρασμα </a:t>
            </a:r>
          </a:p>
        </p:txBody>
      </p:sp>
      <p:sp>
        <p:nvSpPr>
          <p:cNvPr id="3075" name="TextBox 4"/>
          <p:cNvSpPr txBox="1">
            <a:spLocks noChangeArrowheads="1"/>
          </p:cNvSpPr>
          <p:nvPr/>
        </p:nvSpPr>
        <p:spPr bwMode="auto">
          <a:xfrm>
            <a:off x="228600" y="3124200"/>
            <a:ext cx="869791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defRPr/>
            </a:pPr>
            <a:r>
              <a:rPr lang="el-GR" sz="3200" dirty="0">
                <a:solidFill>
                  <a:srgbClr val="FF0000"/>
                </a:solidFill>
                <a:effectLst>
                  <a:outerShdw blurRad="38100" dist="38100" dir="2700000" algn="tl">
                    <a:srgbClr val="000000">
                      <a:alpha val="43137"/>
                    </a:srgbClr>
                  </a:outerShdw>
                </a:effectLst>
                <a:latin typeface="Comic Sans MS" pitchFamily="66" charset="0"/>
              </a:rPr>
              <a:t>Η θερμότητα μεταδίδεται με αγωγή από την πιο ζεστή προς την πιο κρύα άκρη της βελόνας.</a:t>
            </a:r>
            <a:endParaRPr lang="en-US" sz="3200" dirty="0">
              <a:solidFill>
                <a:prstClr val="black"/>
              </a:solidFill>
              <a:effectLst>
                <a:outerShdw blurRad="38100" dist="38100" dir="2700000" algn="tl">
                  <a:srgbClr val="000000">
                    <a:alpha val="43137"/>
                  </a:srgbClr>
                </a:outerShdw>
              </a:effectLst>
              <a:latin typeface="Comic Sans MS" pitchFamily="66" charset="0"/>
            </a:endParaRPr>
          </a:p>
        </p:txBody>
      </p:sp>
      <p:pic>
        <p:nvPicPr>
          <p:cNvPr id="14341"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7350" y="596900"/>
            <a:ext cx="9191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1152685"/>
      </p:ext>
    </p:extLst>
  </p:cSld>
  <p:clrMapOvr>
    <a:masterClrMapping/>
  </p:clrMapOvr>
  <p:transition spd="slow">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Θέση αριθμού διαφάνειας 2"/>
          <p:cNvSpPr>
            <a:spLocks noGrp="1"/>
          </p:cNvSpPr>
          <p:nvPr>
            <p:ph type="sldNum" sz="quarter" idx="12"/>
          </p:nvPr>
        </p:nvSpPr>
        <p:spPr bwMode="auto">
          <a:xfrm>
            <a:off x="7981950" y="6492875"/>
            <a:ext cx="1162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fld id="{9B7863BB-6A81-4717-A5E3-1F6BA8BB4F17}" type="slidenum">
              <a:rPr lang="el-GR" smtClean="0">
                <a:solidFill>
                  <a:srgbClr val="898989"/>
                </a:solidFill>
              </a:rPr>
              <a:pPr eaLnBrk="1" hangingPunct="1"/>
              <a:t>8</a:t>
            </a:fld>
            <a:endParaRPr lang="el-GR">
              <a:solidFill>
                <a:srgbClr val="898989"/>
              </a:solidFill>
            </a:endParaRPr>
          </a:p>
        </p:txBody>
      </p:sp>
      <p:sp>
        <p:nvSpPr>
          <p:cNvPr id="3074" name="Τίτλος 1"/>
          <p:cNvSpPr>
            <a:spLocks noGrp="1"/>
          </p:cNvSpPr>
          <p:nvPr>
            <p:ph type="title"/>
          </p:nvPr>
        </p:nvSpPr>
        <p:spPr/>
        <p:txBody>
          <a:bodyPr rtlCol="0">
            <a:normAutofit/>
          </a:bodyPr>
          <a:lstStyle/>
          <a:p>
            <a:pPr algn="l" eaLnBrk="1" fontAlgn="auto" hangingPunct="1">
              <a:spcAft>
                <a:spcPts val="0"/>
              </a:spcAft>
              <a:defRPr/>
            </a:pPr>
            <a:r>
              <a:rPr lang="el-GR" sz="3200" dirty="0">
                <a:effectLst>
                  <a:outerShdw blurRad="38100" dist="38100" dir="2700000" algn="tl">
                    <a:srgbClr val="000000">
                      <a:alpha val="43137"/>
                    </a:srgbClr>
                  </a:outerShdw>
                </a:effectLst>
                <a:ea typeface="ＭＳ Ｐゴシック" charset="-128"/>
              </a:rPr>
              <a:t>Η θερμότητα μεταδίδεται με αγωγή</a:t>
            </a:r>
            <a:r>
              <a:rPr lang="en-US" sz="3200" dirty="0">
                <a:effectLst>
                  <a:outerShdw blurRad="38100" dist="38100" dir="2700000" algn="tl">
                    <a:srgbClr val="000000">
                      <a:alpha val="43137"/>
                    </a:srgbClr>
                  </a:outerShdw>
                </a:effectLst>
                <a:ea typeface="ＭＳ Ｐゴシック" charset="-128"/>
              </a:rPr>
              <a:t>-</a:t>
            </a:r>
            <a:br>
              <a:rPr lang="en-US" sz="3200" dirty="0">
                <a:effectLst>
                  <a:outerShdw blurRad="38100" dist="38100" dir="2700000" algn="tl">
                    <a:srgbClr val="000000">
                      <a:alpha val="43137"/>
                    </a:srgbClr>
                  </a:outerShdw>
                </a:effectLst>
                <a:ea typeface="ＭＳ Ｐゴシック" charset="-128"/>
              </a:rPr>
            </a:br>
            <a:r>
              <a:rPr lang="el-GR" sz="3200" dirty="0">
                <a:effectLst>
                  <a:outerShdw blurRad="38100" dist="38100" dir="2700000" algn="tl">
                    <a:srgbClr val="000000">
                      <a:alpha val="43137"/>
                    </a:srgbClr>
                  </a:outerShdw>
                </a:effectLst>
                <a:ea typeface="ＭＳ Ｐゴシック" charset="-128"/>
              </a:rPr>
              <a:t>Γενίκευση (1)</a:t>
            </a:r>
          </a:p>
        </p:txBody>
      </p:sp>
      <p:sp>
        <p:nvSpPr>
          <p:cNvPr id="3075" name="TextBox 4"/>
          <p:cNvSpPr txBox="1">
            <a:spLocks noChangeArrowheads="1"/>
          </p:cNvSpPr>
          <p:nvPr/>
        </p:nvSpPr>
        <p:spPr bwMode="auto">
          <a:xfrm>
            <a:off x="3657600" y="3124200"/>
            <a:ext cx="5268913"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defRPr/>
            </a:pPr>
            <a:r>
              <a:rPr lang="el-GR" sz="2800" dirty="0">
                <a:solidFill>
                  <a:prstClr val="black"/>
                </a:solidFill>
                <a:effectLst>
                  <a:outerShdw blurRad="38100" dist="38100" dir="2700000" algn="tl">
                    <a:srgbClr val="000000">
                      <a:alpha val="43137"/>
                    </a:srgbClr>
                  </a:outerShdw>
                </a:effectLst>
              </a:rPr>
              <a:t>Σύμφωνα με αυτά που έμαθες για τη θερμότητα θεωρείς ότι είναι σωστή η πρόταση που συχνά ακούμε: Τον χειμώνα κλείνω την πόρτα γιατί μπαίνει κρύο;</a:t>
            </a:r>
            <a:endParaRPr lang="en-US" sz="2800" dirty="0">
              <a:solidFill>
                <a:prstClr val="black"/>
              </a:solidFill>
              <a:effectLst>
                <a:outerShdw blurRad="38100" dist="38100" dir="2700000" algn="tl">
                  <a:srgbClr val="000000">
                    <a:alpha val="43137"/>
                  </a:srgbClr>
                </a:outerShdw>
              </a:effectLst>
            </a:endParaRPr>
          </a:p>
        </p:txBody>
      </p:sp>
      <p:pic>
        <p:nvPicPr>
          <p:cNvPr id="15365"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7350" y="596900"/>
            <a:ext cx="9191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Εικόνα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rot="5400000">
            <a:off x="-287830" y="2878630"/>
            <a:ext cx="3799152" cy="26138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Θέση αριθμού διαφάνειας 2"/>
          <p:cNvSpPr>
            <a:spLocks noGrp="1"/>
          </p:cNvSpPr>
          <p:nvPr>
            <p:ph type="sldNum" sz="quarter" idx="12"/>
          </p:nvPr>
        </p:nvSpPr>
        <p:spPr bwMode="auto">
          <a:xfrm>
            <a:off x="7981950" y="6492875"/>
            <a:ext cx="1162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fld id="{51608AEB-8F2C-4916-A06D-3C026E45A13A}" type="slidenum">
              <a:rPr lang="el-GR" smtClean="0">
                <a:solidFill>
                  <a:srgbClr val="898989"/>
                </a:solidFill>
              </a:rPr>
              <a:pPr eaLnBrk="1" hangingPunct="1"/>
              <a:t>9</a:t>
            </a:fld>
            <a:endParaRPr lang="el-GR">
              <a:solidFill>
                <a:srgbClr val="898989"/>
              </a:solidFill>
            </a:endParaRPr>
          </a:p>
        </p:txBody>
      </p:sp>
      <p:sp>
        <p:nvSpPr>
          <p:cNvPr id="3074" name="Τίτλος 1"/>
          <p:cNvSpPr>
            <a:spLocks noGrp="1"/>
          </p:cNvSpPr>
          <p:nvPr>
            <p:ph type="title"/>
          </p:nvPr>
        </p:nvSpPr>
        <p:spPr/>
        <p:txBody>
          <a:bodyPr rtlCol="0">
            <a:normAutofit/>
          </a:bodyPr>
          <a:lstStyle/>
          <a:p>
            <a:pPr algn="l" eaLnBrk="1" fontAlgn="auto" hangingPunct="1">
              <a:spcAft>
                <a:spcPts val="0"/>
              </a:spcAft>
              <a:defRPr/>
            </a:pPr>
            <a:r>
              <a:rPr lang="el-GR" sz="3200" dirty="0">
                <a:effectLst>
                  <a:outerShdw blurRad="38100" dist="38100" dir="2700000" algn="tl">
                    <a:srgbClr val="000000">
                      <a:alpha val="43137"/>
                    </a:srgbClr>
                  </a:outerShdw>
                </a:effectLst>
                <a:ea typeface="ＭＳ Ｐゴシック" charset="-128"/>
              </a:rPr>
              <a:t>Η θερμότητα μεταδίδεται με αγωγή</a:t>
            </a:r>
            <a:r>
              <a:rPr lang="en-US" sz="3200" dirty="0">
                <a:effectLst>
                  <a:outerShdw blurRad="38100" dist="38100" dir="2700000" algn="tl">
                    <a:srgbClr val="000000">
                      <a:alpha val="43137"/>
                    </a:srgbClr>
                  </a:outerShdw>
                </a:effectLst>
                <a:ea typeface="ＭＳ Ｐゴシック" charset="-128"/>
              </a:rPr>
              <a:t>-</a:t>
            </a:r>
            <a:br>
              <a:rPr lang="en-US" sz="3200" dirty="0">
                <a:effectLst>
                  <a:outerShdw blurRad="38100" dist="38100" dir="2700000" algn="tl">
                    <a:srgbClr val="000000">
                      <a:alpha val="43137"/>
                    </a:srgbClr>
                  </a:outerShdw>
                </a:effectLst>
                <a:ea typeface="ＭＳ Ｐゴシック" charset="-128"/>
              </a:rPr>
            </a:br>
            <a:r>
              <a:rPr lang="el-GR" sz="3200" dirty="0">
                <a:effectLst>
                  <a:outerShdw blurRad="38100" dist="38100" dir="2700000" algn="tl">
                    <a:srgbClr val="000000">
                      <a:alpha val="43137"/>
                    </a:srgbClr>
                  </a:outerShdw>
                </a:effectLst>
                <a:ea typeface="ＭＳ Ｐゴシック" charset="-128"/>
              </a:rPr>
              <a:t>Εφαρμογή (1)</a:t>
            </a:r>
          </a:p>
        </p:txBody>
      </p:sp>
      <p:sp>
        <p:nvSpPr>
          <p:cNvPr id="3075" name="TextBox 4"/>
          <p:cNvSpPr txBox="1">
            <a:spLocks noChangeArrowheads="1"/>
          </p:cNvSpPr>
          <p:nvPr/>
        </p:nvSpPr>
        <p:spPr bwMode="auto">
          <a:xfrm>
            <a:off x="193964" y="2819400"/>
            <a:ext cx="85344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defRPr/>
            </a:pPr>
            <a:r>
              <a:rPr lang="el-GR" sz="3200" dirty="0">
                <a:solidFill>
                  <a:srgbClr val="FF0000"/>
                </a:solidFill>
                <a:effectLst>
                  <a:outerShdw blurRad="38100" dist="38100" dir="2700000" algn="tl">
                    <a:srgbClr val="000000">
                      <a:alpha val="43137"/>
                    </a:srgbClr>
                  </a:outerShdw>
                </a:effectLst>
                <a:latin typeface="Comic Sans MS" pitchFamily="66" charset="0"/>
              </a:rPr>
              <a:t>Είναι λανθασμένη καθώς η θερμότητα μεταφέρεται μόνο από ένα ζεστό προς ένα πιο κρύο σώμα. Σε αυτή την περίπτωση θερμότητα φεύγει από το ζεστό δωμάτιο προς τα πιο κρύο περιβάλλον, με αποτέλεσμα να κρυώνει το δωμάτιο. </a:t>
            </a:r>
            <a:endParaRPr lang="en-US" sz="3200" dirty="0">
              <a:solidFill>
                <a:prstClr val="black"/>
              </a:solidFill>
              <a:effectLst>
                <a:outerShdw blurRad="38100" dist="38100" dir="2700000" algn="tl">
                  <a:srgbClr val="000000">
                    <a:alpha val="43137"/>
                  </a:srgbClr>
                </a:outerShdw>
              </a:effectLst>
              <a:latin typeface="Comic Sans MS" pitchFamily="66" charset="0"/>
            </a:endParaRPr>
          </a:p>
        </p:txBody>
      </p:sp>
      <p:pic>
        <p:nvPicPr>
          <p:cNvPr id="16389"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7350" y="596900"/>
            <a:ext cx="9191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Κυματομορφή">
  <a:themeElements>
    <a:clrScheme name="Προσαρμοσμένο 31">
      <a:dk1>
        <a:sysClr val="windowText" lastClr="000000"/>
      </a:dk1>
      <a:lt1>
        <a:sysClr val="window" lastClr="FFFFFF"/>
      </a:lt1>
      <a:dk2>
        <a:srgbClr val="073E87"/>
      </a:dk2>
      <a:lt2>
        <a:srgbClr val="C6E7FC"/>
      </a:lt2>
      <a:accent1>
        <a:srgbClr val="FF350A"/>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Κυματομορφή">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Κυματομορφή">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13792</TotalTime>
  <Words>950</Words>
  <Application>Microsoft Office PowerPoint</Application>
  <PresentationFormat>Προβολή στην οθόνη (4:3)</PresentationFormat>
  <Paragraphs>85</Paragraphs>
  <Slides>23</Slides>
  <Notes>0</Notes>
  <HiddenSlides>0</HiddenSlides>
  <MMClips>1</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23</vt:i4>
      </vt:variant>
    </vt:vector>
  </HeadingPairs>
  <TitlesOfParts>
    <vt:vector size="28" baseType="lpstr">
      <vt:lpstr>Calibri</vt:lpstr>
      <vt:lpstr>Candara</vt:lpstr>
      <vt:lpstr>Comic Sans MS</vt:lpstr>
      <vt:lpstr>Symbol</vt:lpstr>
      <vt:lpstr>Κυματομορφή</vt:lpstr>
      <vt:lpstr>Θερμότητα    Η θερμότητα μεταδίδεται με αγωγή</vt:lpstr>
      <vt:lpstr>Η θερμότητα μεταδίδεται με αγωγή- Έναυσμα (1)</vt:lpstr>
      <vt:lpstr>Η θερμότητα μεταδίδεται με αγωγή- Έναυσμα (2)</vt:lpstr>
      <vt:lpstr>Η θερμότητα μεταδίδεται με αγωγή- Πειραματισμός </vt:lpstr>
      <vt:lpstr>Η θερμότητα μεταδίδεται με αγωγή- Παρατήρηση</vt:lpstr>
      <vt:lpstr>Η θερμότητα μεταδίδεται με αγωγή- Συμπέρασμα </vt:lpstr>
      <vt:lpstr>Η θερμότητα μεταδίδεται με αγωγή- Συμπέρασμα </vt:lpstr>
      <vt:lpstr>Η θερμότητα μεταδίδεται με αγωγή- Γενίκευση (1)</vt:lpstr>
      <vt:lpstr>Η θερμότητα μεταδίδεται με αγωγή- Εφαρμογή (1)</vt:lpstr>
      <vt:lpstr>Η θερμότητα μεταδίδεται με αγωγή- Εφαρμογή (1)</vt:lpstr>
      <vt:lpstr>Η θερμότητα μεταδίδεται με αγωγή- Εφαρμογή (1)</vt:lpstr>
      <vt:lpstr>Η θερμότητα μεταδίδεται με αγωγή- Εφαρμογή (2)</vt:lpstr>
      <vt:lpstr>Η θερμότητα μεταδίδεται με αγωγή- Εφαρμογή (2)</vt:lpstr>
      <vt:lpstr>Η θερμότητα μεταδίδεται με αγωγή- Εφαρμογή (3)</vt:lpstr>
      <vt:lpstr>Η θερμότητα μεταδίδεται με αγωγή- Εφαρμογή (3)</vt:lpstr>
      <vt:lpstr>Η θερμότητα μεταδίδεται με αγωγή- Εφαρμογή (4)</vt:lpstr>
      <vt:lpstr>Η θερμότητα μεταδίδεται με αγωγή- Εφαρμογή (4)</vt:lpstr>
      <vt:lpstr>Η θερμότητα μεταδίδεται με αγωγή- Εφαρμογή (5)</vt:lpstr>
      <vt:lpstr>Η θερμότητα μεταδίδεται με αγωγή- Εφαρμογή (5)</vt:lpstr>
      <vt:lpstr>Η θερμότητα μεταδίδεται με αγωγή- Εφαρμογή (5)</vt:lpstr>
      <vt:lpstr>Η θερμότητα μεταδίδεται με αγωγή- Εφαρμογή (5)</vt:lpstr>
      <vt:lpstr>Η θερμότητα μεταδίδεται με αγωγή- Εφαρμογή (7)</vt:lpstr>
      <vt:lpstr>Η θερμότητα μεταδίδεται με αγωγή- Εφαρμογή (7)</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Ενότητα 1: Η τάξη μου</dc:title>
  <dc:creator>ÎÎ¬Î½Ï„Î¹Î± Î Î±Ï€Î±Î³ÎµÏ‰ÏÎ³Î¯Î¿Ï…</dc:creator>
  <cp:lastModifiedBy>Nantia Papageorgiou</cp:lastModifiedBy>
  <cp:revision>296</cp:revision>
  <dcterms:created xsi:type="dcterms:W3CDTF">2015-06-06T08:58:39Z</dcterms:created>
  <dcterms:modified xsi:type="dcterms:W3CDTF">2020-07-22T08:36:13Z</dcterms:modified>
</cp:coreProperties>
</file>