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C365-042C-459B-906D-EB9337C3C77C}" type="datetimeFigureOut">
              <a:rPr lang="el-GR"/>
              <a:pPr>
                <a:defRPr/>
              </a:pPr>
              <a:t>23/8/2016</a:t>
            </a:fld>
            <a:endParaRPr lang="el-GR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3AEB-CBE7-466A-9E51-4FD448BACBB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87C45-64B1-4751-95B1-058B16AD19EE}" type="datetimeFigureOut">
              <a:rPr lang="el-GR"/>
              <a:pPr>
                <a:defRPr/>
              </a:pPr>
              <a:t>23/8/2016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767FE-08A3-4774-96AD-44FE0F4F450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13992-6438-469C-B762-A6DEE7DF567D}" type="datetimeFigureOut">
              <a:rPr lang="el-GR"/>
              <a:pPr>
                <a:defRPr/>
              </a:pPr>
              <a:t>23/8/2016</a:t>
            </a:fld>
            <a:endParaRPr lang="el-GR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25FA-BFF7-4C8C-B3D9-567F687826D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93681-84A0-44F8-AED0-F33D41A3510B}" type="datetimeFigureOut">
              <a:rPr lang="el-GR"/>
              <a:pPr>
                <a:defRPr/>
              </a:pPr>
              <a:t>23/8/2016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72C2-A817-4404-89F6-9BCDC3B0B11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latin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latin typeface="Arial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latin typeface="Arial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latin typeface="Arial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90922-35A9-45F1-A465-9551E148EC99}" type="datetimeFigureOut">
              <a:rPr lang="el-GR"/>
              <a:pPr>
                <a:defRPr/>
              </a:pPr>
              <a:t>23/8/2016</a:t>
            </a:fld>
            <a:endParaRPr lang="el-GR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5609E-11EC-4BB5-930D-7C3C37AC0B9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2017-0580-4575-AC51-AFAD68269217}" type="datetimeFigureOut">
              <a:rPr lang="el-GR"/>
              <a:pPr>
                <a:defRPr/>
              </a:pPr>
              <a:t>23/8/2016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765E-6115-4071-9E6D-04BCF77C2C2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80EFC-EC7F-4993-B24C-9D18AB2E5B8D}" type="datetimeFigureOut">
              <a:rPr lang="el-GR"/>
              <a:pPr>
                <a:defRPr/>
              </a:pPr>
              <a:t>23/8/2016</a:t>
            </a:fld>
            <a:endParaRPr lang="el-G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535F-11F8-49C0-9A97-836F500D6EB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FCA42-9AB0-4E19-BAFA-0DF8F6B80837}" type="datetimeFigureOut">
              <a:rPr lang="el-GR"/>
              <a:pPr>
                <a:defRPr/>
              </a:pPr>
              <a:t>23/8/2016</a:t>
            </a:fld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2638B-5C31-4EE8-9687-3591D1C9378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F53CA-D8B7-4394-A1B7-CD6F6010BDED}" type="datetimeFigureOut">
              <a:rPr lang="el-GR"/>
              <a:pPr>
                <a:defRPr/>
              </a:pPr>
              <a:t>23/8/2016</a:t>
            </a:fld>
            <a:endParaRPr lang="el-GR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8BAA5-4E21-4640-A7B1-75938DF2868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4569C-D76A-44E5-85E4-B4A7B134AB46}" type="datetimeFigureOut">
              <a:rPr lang="el-GR"/>
              <a:pPr>
                <a:defRPr/>
              </a:pPr>
              <a:t>23/8/2016</a:t>
            </a:fld>
            <a:endParaRPr lang="el-GR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9335-A706-4302-842F-D319A4340BE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70FB-8C44-4FA7-BA64-5E0ED4956472}" type="datetimeFigureOut">
              <a:rPr lang="el-GR"/>
              <a:pPr>
                <a:defRPr/>
              </a:pPr>
              <a:t>23/8/2016</a:t>
            </a:fld>
            <a:endParaRPr lang="el-GR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BBAE3-4EC2-4060-8201-4D567F65AA4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 dirty="0">
                <a:latin typeface="Arial" pitchFamily="34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58099472-C007-4532-BFE3-E3AE451C8D25}" type="datetimeFigureOut">
              <a:rPr lang="el-GR"/>
              <a:pPr>
                <a:defRPr/>
              </a:pPr>
              <a:t>23/8/2016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572031B2-5536-49DC-B8D3-7AC0D5AD1A5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1" r:id="rId2"/>
    <p:sldLayoutId id="2147483837" r:id="rId3"/>
    <p:sldLayoutId id="2147483832" r:id="rId4"/>
    <p:sldLayoutId id="2147483833" r:id="rId5"/>
    <p:sldLayoutId id="2147483834" r:id="rId6"/>
    <p:sldLayoutId id="2147483838" r:id="rId7"/>
    <p:sldLayoutId id="2147483839" r:id="rId8"/>
    <p:sldLayoutId id="2147483840" r:id="rId9"/>
    <p:sldLayoutId id="2147483835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sz="3600" dirty="0" smtClean="0">
                <a:solidFill>
                  <a:schemeClr val="tx1"/>
                </a:solidFill>
                <a:ea typeface="ＭＳ Ｐゴシック" pitchFamily="34" charset="-128"/>
              </a:rPr>
              <a:t>Ε’ Δημοτικού</a:t>
            </a:r>
            <a:br>
              <a:rPr lang="el-GR" sz="36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3600" dirty="0" smtClean="0">
                <a:solidFill>
                  <a:schemeClr val="tx1"/>
                </a:solidFill>
                <a:ea typeface="ＭＳ Ｐゴシック" pitchFamily="34" charset="-128"/>
              </a:rPr>
              <a:t>Fran</a:t>
            </a:r>
            <a:r>
              <a:rPr lang="fr-FR" sz="3600" dirty="0" smtClean="0">
                <a:solidFill>
                  <a:schemeClr val="tx1"/>
                </a:solidFill>
                <a:ea typeface="ＭＳ Ｐゴシック" pitchFamily="34" charset="-128"/>
              </a:rPr>
              <a:t>ç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pitchFamily="34" charset="-128"/>
              </a:rPr>
              <a:t>ais</a:t>
            </a:r>
            <a:r>
              <a:rPr lang="en-US" sz="360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sz="36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3600" dirty="0" err="1" smtClean="0">
                <a:solidFill>
                  <a:schemeClr val="tx1"/>
                </a:solidFill>
                <a:ea typeface="ＭＳ Ｐゴシック" pitchFamily="34" charset="-128"/>
              </a:rPr>
              <a:t>Unité</a:t>
            </a:r>
            <a:r>
              <a:rPr lang="en-US" sz="3600" dirty="0" smtClean="0">
                <a:solidFill>
                  <a:schemeClr val="tx1"/>
                </a:solidFill>
                <a:ea typeface="ＭＳ Ｐゴシック" pitchFamily="34" charset="-128"/>
              </a:rPr>
              <a:t> 16</a:t>
            </a:r>
            <a:r>
              <a:rPr lang="el-GR" sz="3600" dirty="0" smtClean="0">
                <a:solidFill>
                  <a:schemeClr val="tx1"/>
                </a:solidFill>
                <a:ea typeface="ＭＳ Ｐゴシック" pitchFamily="34" charset="-128"/>
              </a:rPr>
              <a:t> – Ενότητα 16</a:t>
            </a:r>
            <a:br>
              <a:rPr lang="el-GR" sz="36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3600" dirty="0" err="1" smtClean="0">
                <a:solidFill>
                  <a:schemeClr val="tx1"/>
                </a:solidFill>
                <a:ea typeface="ＭＳ Ｐゴシック" pitchFamily="34" charset="-128"/>
              </a:rPr>
              <a:t>Tous</a:t>
            </a:r>
            <a:r>
              <a:rPr lang="en-US" sz="3600" dirty="0" smtClean="0">
                <a:solidFill>
                  <a:schemeClr val="tx1"/>
                </a:solidFill>
                <a:ea typeface="ＭＳ Ｐゴシック" pitchFamily="34" charset="-128"/>
              </a:rPr>
              <a:t> les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pitchFamily="34" charset="-128"/>
              </a:rPr>
              <a:t>jours</a:t>
            </a:r>
            <a:r>
              <a:rPr lang="en-US" sz="3600" dirty="0" smtClean="0">
                <a:solidFill>
                  <a:schemeClr val="tx1"/>
                </a:solidFill>
                <a:ea typeface="ＭＳ Ｐゴシック" pitchFamily="34" charset="-128"/>
              </a:rPr>
              <a:t> nous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pitchFamily="34" charset="-128"/>
              </a:rPr>
              <a:t>allons</a:t>
            </a:r>
            <a:r>
              <a:rPr lang="en-US" sz="36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fr-FR" sz="3600" dirty="0" smtClean="0">
                <a:solidFill>
                  <a:schemeClr val="tx1"/>
                </a:solidFill>
                <a:ea typeface="ＭＳ Ｐゴシック" pitchFamily="34" charset="-128"/>
              </a:rPr>
              <a:t>à l</a:t>
            </a:r>
            <a:r>
              <a:rPr lang="el-GR" sz="3600" dirty="0" smtClean="0">
                <a:solidFill>
                  <a:schemeClr val="tx1"/>
                </a:solidFill>
                <a:ea typeface="ＭＳ Ｐゴシック" pitchFamily="34" charset="-128"/>
              </a:rPr>
              <a:t>’</a:t>
            </a:r>
            <a:r>
              <a:rPr lang="fr-FR" sz="3600" dirty="0" smtClean="0">
                <a:solidFill>
                  <a:schemeClr val="tx1"/>
                </a:solidFill>
                <a:ea typeface="ＭＳ Ｐゴシック" pitchFamily="34" charset="-128"/>
              </a:rPr>
              <a:t>école</a:t>
            </a:r>
            <a:r>
              <a:rPr lang="el-GR" sz="3600" dirty="0" smtClean="0">
                <a:solidFill>
                  <a:schemeClr val="tx1"/>
                </a:solidFill>
                <a:ea typeface="ＭＳ Ｐゴシック" pitchFamily="34" charset="-128"/>
              </a:rPr>
              <a:t> /</a:t>
            </a:r>
            <a:br>
              <a:rPr lang="el-GR" sz="36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l-GR" sz="3600" dirty="0" smtClean="0">
                <a:solidFill>
                  <a:schemeClr val="tx1"/>
                </a:solidFill>
                <a:ea typeface="ＭＳ Ｐゴシック" pitchFamily="34" charset="-128"/>
              </a:rPr>
              <a:t>Κάθε μέρα πηγαίνουμε στο σχολείο </a:t>
            </a:r>
            <a:r>
              <a:rPr lang="en-US" sz="36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l-GR" sz="3600" dirty="0" smtClean="0">
                <a:solidFill>
                  <a:schemeClr val="tx1"/>
                </a:solidFill>
                <a:ea typeface="ＭＳ Ｐゴシック" pitchFamily="34" charset="-128"/>
              </a:rPr>
              <a:t>   </a:t>
            </a:r>
          </a:p>
        </p:txBody>
      </p:sp>
      <p:sp>
        <p:nvSpPr>
          <p:cNvPr id="8195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Όνομα Εκπαιδευτικού </a:t>
            </a:r>
          </a:p>
          <a:p>
            <a:pPr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Σχολείο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Fra9cais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–Ε’ Δημοτικού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Bernard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5237" y="3214686"/>
            <a:ext cx="2798763" cy="267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etitemimine.p.e.pic.centerblog.net/45d1703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143116"/>
            <a:ext cx="3663475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affyduke.lautre.net/spip/local/cache-vignettes/L320xH240/cinema1jpg-ff7ec-89d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3619524" cy="2714644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642910" y="5143512"/>
            <a:ext cx="82868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Chaque</a:t>
            </a:r>
            <a:r>
              <a:rPr lang="en-US" sz="3600" dirty="0" smtClean="0"/>
              <a:t> week-end je </a:t>
            </a:r>
            <a:r>
              <a:rPr lang="en-US" sz="3600" dirty="0" err="1" smtClean="0">
                <a:solidFill>
                  <a:srgbClr val="FF0000"/>
                </a:solidFill>
              </a:rPr>
              <a:t>vais</a:t>
            </a:r>
            <a:r>
              <a:rPr lang="en-US" sz="3600" dirty="0" smtClean="0">
                <a:solidFill>
                  <a:srgbClr val="FF0000"/>
                </a:solidFill>
              </a:rPr>
              <a:t> au </a:t>
            </a:r>
            <a:r>
              <a:rPr lang="en-US" sz="3600" dirty="0" err="1" smtClean="0"/>
              <a:t>cin</a:t>
            </a:r>
            <a:r>
              <a:rPr lang="fr-FR" sz="3600" dirty="0" err="1" smtClean="0"/>
              <a:t>éma</a:t>
            </a:r>
            <a:r>
              <a:rPr lang="fr-FR" dirty="0" smtClean="0"/>
              <a:t>.</a:t>
            </a:r>
            <a:endParaRPr lang="el-GR" dirty="0"/>
          </a:p>
        </p:txBody>
      </p:sp>
      <p:pic>
        <p:nvPicPr>
          <p:cNvPr id="1028" name="Picture 4" descr="http://www.schoolplaten.com/afbeelding-bioscoop-dm27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2000240"/>
            <a:ext cx="3071834" cy="217519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c-grenoble.fr/ecole/74/frison-roche.cranves-sales/IMG/jpg/ji-55du2vexgy54krfvitqexi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714488"/>
            <a:ext cx="3333750" cy="333375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214414" y="5572140"/>
            <a:ext cx="6858048" cy="1077218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mercredi après</a:t>
            </a:r>
            <a:r>
              <a:rPr lang="el-GR" sz="3200" dirty="0" smtClean="0"/>
              <a:t>-</a:t>
            </a:r>
            <a:r>
              <a:rPr lang="en-US" sz="3200" dirty="0" smtClean="0"/>
              <a:t>midi </a:t>
            </a:r>
            <a:r>
              <a:rPr lang="en-US" sz="3200" dirty="0" err="1" smtClean="0"/>
              <a:t>tu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vas </a:t>
            </a:r>
            <a:r>
              <a:rPr lang="fr-FR" sz="3200" dirty="0" smtClean="0">
                <a:solidFill>
                  <a:srgbClr val="FF0000"/>
                </a:solidFill>
              </a:rPr>
              <a:t>à la </a:t>
            </a:r>
            <a:r>
              <a:rPr lang="fr-FR" sz="3200" dirty="0" smtClean="0"/>
              <a:t>piscine pour nager.</a:t>
            </a:r>
            <a:endParaRPr lang="el-GR" sz="32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jds.fr/medias/image/shopping-femme-dessin-18550-600-600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571612"/>
            <a:ext cx="3743325" cy="3743325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214414" y="5214950"/>
            <a:ext cx="685804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Elle voudrait acheter une nouvelle robe. Elle </a:t>
            </a:r>
            <a:r>
              <a:rPr lang="fr-FR" sz="3200" dirty="0" smtClean="0">
                <a:solidFill>
                  <a:srgbClr val="FF0000"/>
                </a:solidFill>
              </a:rPr>
              <a:t>va aux </a:t>
            </a:r>
            <a:r>
              <a:rPr lang="fr-FR" sz="3200" dirty="0" smtClean="0"/>
              <a:t>magasins.</a:t>
            </a:r>
            <a:endParaRPr lang="el-GR" sz="32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jeuxetcompagnie.fr/wp-content/uploads/2013/04/dessin-enfants-ec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7620000" cy="3648076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071538" y="5715016"/>
            <a:ext cx="721523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Tous</a:t>
            </a:r>
            <a:r>
              <a:rPr lang="en-US" sz="3200" dirty="0" smtClean="0"/>
              <a:t> les </a:t>
            </a:r>
            <a:r>
              <a:rPr lang="en-US" sz="3200" dirty="0" err="1" smtClean="0"/>
              <a:t>jours</a:t>
            </a:r>
            <a:r>
              <a:rPr lang="en-US" sz="3200" dirty="0" smtClean="0"/>
              <a:t> nous </a:t>
            </a:r>
            <a:r>
              <a:rPr lang="en-US" sz="3200" dirty="0" err="1" smtClean="0">
                <a:solidFill>
                  <a:srgbClr val="FF0000"/>
                </a:solidFill>
              </a:rPr>
              <a:t>allons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smtClean="0">
                <a:solidFill>
                  <a:srgbClr val="FF0000"/>
                </a:solidFill>
              </a:rPr>
              <a:t>à l</a:t>
            </a:r>
            <a:r>
              <a:rPr lang="el-GR" sz="3200" dirty="0" smtClean="0"/>
              <a:t>’</a:t>
            </a:r>
            <a:r>
              <a:rPr lang="fr-FR" sz="3200" dirty="0" smtClean="0"/>
              <a:t>école.</a:t>
            </a:r>
            <a:endParaRPr lang="el-GR" sz="32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utorboard.com.hk/f/image/Children%20Playing%20Under%20Tree%20House%20ID-1001528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785926"/>
            <a:ext cx="4357718" cy="3072193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500166" y="5500702"/>
            <a:ext cx="5929354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Vous </a:t>
            </a:r>
            <a:r>
              <a:rPr lang="fr-FR" sz="3200" dirty="0" smtClean="0">
                <a:solidFill>
                  <a:srgbClr val="FF0000"/>
                </a:solidFill>
              </a:rPr>
              <a:t>allez au </a:t>
            </a:r>
            <a:r>
              <a:rPr lang="fr-FR" sz="3200" dirty="0" smtClean="0"/>
              <a:t>parc pour jouer avec les amis.</a:t>
            </a:r>
            <a:endParaRPr lang="el-GR" sz="32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xpressionsdenfants.com/wp-content/uploads/2013/06/Sans-tit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428736"/>
            <a:ext cx="3214710" cy="3948066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928794" y="5572140"/>
            <a:ext cx="557216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Ils </a:t>
            </a:r>
            <a:r>
              <a:rPr lang="fr-FR" sz="3200" dirty="0" smtClean="0">
                <a:solidFill>
                  <a:srgbClr val="FF0000"/>
                </a:solidFill>
              </a:rPr>
              <a:t>vont à la </a:t>
            </a:r>
            <a:r>
              <a:rPr lang="fr-FR" sz="3200" dirty="0" smtClean="0"/>
              <a:t>montagne pour passer le </a:t>
            </a:r>
            <a:r>
              <a:rPr lang="fr-FR" sz="3200" dirty="0" err="1" smtClean="0"/>
              <a:t>week</a:t>
            </a:r>
            <a:r>
              <a:rPr lang="el-GR" sz="3200" dirty="0" smtClean="0"/>
              <a:t>-</a:t>
            </a:r>
            <a:r>
              <a:rPr lang="en-US" sz="3200" dirty="0" smtClean="0"/>
              <a:t>end.</a:t>
            </a:r>
            <a:endParaRPr lang="el-GR" sz="32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s.cdn4.123rf.com/168nwm/gorelova/gorelova0908/gorelova090800019/5421842-the-funny-boy-doing-his-homew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2754462" cy="2000264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3929058" y="164305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 </a:t>
            </a:r>
            <a:r>
              <a:rPr lang="en-US" sz="2800" dirty="0" err="1" smtClean="0"/>
              <a:t>verbe</a:t>
            </a:r>
            <a:r>
              <a:rPr lang="en-US" sz="2800" dirty="0" smtClean="0"/>
              <a:t> “</a:t>
            </a:r>
            <a:r>
              <a:rPr lang="en-US" sz="2800" dirty="0" err="1" smtClean="0"/>
              <a:t>aller</a:t>
            </a:r>
            <a:r>
              <a:rPr lang="en-US" sz="2800" dirty="0" smtClean="0"/>
              <a:t>”</a:t>
            </a:r>
            <a:endParaRPr lang="el-GR" sz="2800" dirty="0"/>
          </a:p>
        </p:txBody>
      </p:sp>
      <p:sp>
        <p:nvSpPr>
          <p:cNvPr id="4" name="3 - TextBox"/>
          <p:cNvSpPr txBox="1"/>
          <p:nvPr/>
        </p:nvSpPr>
        <p:spPr>
          <a:xfrm>
            <a:off x="4143372" y="2357430"/>
            <a:ext cx="23574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je </a:t>
            </a:r>
            <a:r>
              <a:rPr lang="en-US" sz="2400" dirty="0" err="1" smtClean="0"/>
              <a:t>vais</a:t>
            </a:r>
            <a:endParaRPr lang="el-GR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4143372" y="3000372"/>
            <a:ext cx="23574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tu</a:t>
            </a:r>
            <a:r>
              <a:rPr lang="en-US" sz="2400" dirty="0" smtClean="0"/>
              <a:t> vas</a:t>
            </a:r>
            <a:endParaRPr lang="el-GR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4143372" y="3643314"/>
            <a:ext cx="23574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il</a:t>
            </a:r>
            <a:r>
              <a:rPr lang="en-US" sz="2400" dirty="0" smtClean="0"/>
              <a:t> /</a:t>
            </a:r>
            <a:r>
              <a:rPr lang="en-US" sz="2400" dirty="0" err="1" smtClean="0"/>
              <a:t>elle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endParaRPr lang="el-GR" sz="2400" dirty="0"/>
          </a:p>
        </p:txBody>
      </p:sp>
      <p:sp>
        <p:nvSpPr>
          <p:cNvPr id="8" name="7 - TextBox"/>
          <p:cNvSpPr txBox="1"/>
          <p:nvPr/>
        </p:nvSpPr>
        <p:spPr>
          <a:xfrm>
            <a:off x="4143372" y="4286256"/>
            <a:ext cx="23574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nous </a:t>
            </a:r>
            <a:r>
              <a:rPr lang="en-US" sz="2400" dirty="0" err="1" smtClean="0"/>
              <a:t>allons</a:t>
            </a:r>
            <a:endParaRPr lang="el-GR" sz="2400" dirty="0"/>
          </a:p>
        </p:txBody>
      </p:sp>
      <p:sp>
        <p:nvSpPr>
          <p:cNvPr id="9" name="8 - TextBox"/>
          <p:cNvSpPr txBox="1"/>
          <p:nvPr/>
        </p:nvSpPr>
        <p:spPr>
          <a:xfrm>
            <a:off x="4143372" y="4929198"/>
            <a:ext cx="23574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vous</a:t>
            </a:r>
            <a:r>
              <a:rPr lang="en-US" sz="2400" dirty="0" smtClean="0"/>
              <a:t> </a:t>
            </a:r>
            <a:r>
              <a:rPr lang="en-US" sz="2400" dirty="0" err="1" smtClean="0"/>
              <a:t>allez</a:t>
            </a:r>
            <a:endParaRPr lang="el-GR" sz="2400" dirty="0"/>
          </a:p>
        </p:txBody>
      </p:sp>
      <p:sp>
        <p:nvSpPr>
          <p:cNvPr id="10" name="9 - TextBox"/>
          <p:cNvSpPr txBox="1"/>
          <p:nvPr/>
        </p:nvSpPr>
        <p:spPr>
          <a:xfrm>
            <a:off x="4143372" y="5572140"/>
            <a:ext cx="23574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ils</a:t>
            </a:r>
            <a:r>
              <a:rPr lang="en-US" sz="2400" dirty="0" smtClean="0"/>
              <a:t> / </a:t>
            </a:r>
            <a:r>
              <a:rPr lang="en-US" sz="2400" dirty="0" err="1" smtClean="0"/>
              <a:t>elles</a:t>
            </a:r>
            <a:r>
              <a:rPr lang="en-US" sz="2400" dirty="0" smtClean="0"/>
              <a:t> </a:t>
            </a:r>
            <a:r>
              <a:rPr lang="en-US" sz="2400" dirty="0" err="1" smtClean="0"/>
              <a:t>vont</a:t>
            </a:r>
            <a:endParaRPr lang="el-GR" sz="24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r.photos3.fotosearch.com/bthumb/CSP/CSP572/k2025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1285860"/>
            <a:ext cx="2369651" cy="2286016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2428860" y="4000504"/>
            <a:ext cx="135732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aller</a:t>
            </a:r>
            <a:endParaRPr lang="el-GR" sz="2800" dirty="0"/>
          </a:p>
        </p:txBody>
      </p:sp>
      <p:sp>
        <p:nvSpPr>
          <p:cNvPr id="4" name="3 - TextBox"/>
          <p:cNvSpPr txBox="1"/>
          <p:nvPr/>
        </p:nvSpPr>
        <p:spPr>
          <a:xfrm>
            <a:off x="4500562" y="2214554"/>
            <a:ext cx="464343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- au</a:t>
            </a:r>
            <a:r>
              <a:rPr lang="en-US" sz="2000" dirty="0" smtClean="0"/>
              <a:t> → </a:t>
            </a:r>
            <a:r>
              <a:rPr lang="en-US" sz="2000" dirty="0" err="1" smtClean="0"/>
              <a:t>masculin</a:t>
            </a:r>
            <a:r>
              <a:rPr lang="en-US" sz="2000" dirty="0" smtClean="0"/>
              <a:t> </a:t>
            </a:r>
            <a:r>
              <a:rPr lang="en-US" sz="2000" dirty="0" err="1" smtClean="0"/>
              <a:t>singulier</a:t>
            </a:r>
            <a:r>
              <a:rPr lang="en-US" sz="2000" dirty="0" smtClean="0"/>
              <a:t> /</a:t>
            </a:r>
            <a:r>
              <a:rPr lang="el-GR" sz="2000" dirty="0" smtClean="0"/>
              <a:t>αρσενικό ενικού αριθμού</a:t>
            </a:r>
            <a:r>
              <a:rPr lang="en-US" sz="2000" dirty="0" smtClean="0"/>
              <a:t> </a:t>
            </a:r>
            <a:endParaRPr lang="el-GR" sz="2000" dirty="0"/>
          </a:p>
        </p:txBody>
      </p:sp>
      <p:sp>
        <p:nvSpPr>
          <p:cNvPr id="5" name="4 - TextBox"/>
          <p:cNvSpPr txBox="1"/>
          <p:nvPr/>
        </p:nvSpPr>
        <p:spPr>
          <a:xfrm>
            <a:off x="4500562" y="3071810"/>
            <a:ext cx="464343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- </a:t>
            </a:r>
            <a:r>
              <a:rPr lang="fr-FR" sz="2000" u="sng" dirty="0" smtClean="0"/>
              <a:t>à</a:t>
            </a:r>
            <a:r>
              <a:rPr lang="en-US" sz="2000" u="sng" dirty="0" smtClean="0"/>
              <a:t> la </a:t>
            </a:r>
            <a:r>
              <a:rPr lang="en-US" sz="2000" dirty="0" smtClean="0"/>
              <a:t>→ f</a:t>
            </a:r>
            <a:r>
              <a:rPr lang="fr-FR" sz="2000" dirty="0" err="1" smtClean="0"/>
              <a:t>éminin</a:t>
            </a:r>
            <a:r>
              <a:rPr lang="fr-FR" sz="2000" dirty="0" smtClean="0"/>
              <a:t> singulier </a:t>
            </a:r>
            <a:r>
              <a:rPr lang="el-GR" sz="2000" dirty="0" smtClean="0"/>
              <a:t>/ θηλυκό ενικού αριθμού</a:t>
            </a:r>
            <a:r>
              <a:rPr lang="fr-FR" sz="2000" dirty="0" smtClean="0"/>
              <a:t> </a:t>
            </a:r>
            <a:endParaRPr lang="el-GR" sz="2000" dirty="0"/>
          </a:p>
        </p:txBody>
      </p:sp>
      <p:sp>
        <p:nvSpPr>
          <p:cNvPr id="6" name="5 - TextBox"/>
          <p:cNvSpPr txBox="1"/>
          <p:nvPr/>
        </p:nvSpPr>
        <p:spPr>
          <a:xfrm>
            <a:off x="4500562" y="3929066"/>
            <a:ext cx="4643438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i="1" u="sng" dirty="0" smtClean="0"/>
              <a:t>-</a:t>
            </a:r>
            <a:r>
              <a:rPr lang="en-US" sz="2000" i="1" u="sng" dirty="0" smtClean="0"/>
              <a:t> à l’  </a:t>
            </a:r>
            <a:r>
              <a:rPr lang="en-US" sz="2000" dirty="0" smtClean="0"/>
              <a:t>→</a:t>
            </a:r>
            <a:r>
              <a:rPr lang="en-US" sz="2000" dirty="0" err="1" smtClean="0"/>
              <a:t>masculin</a:t>
            </a:r>
            <a:r>
              <a:rPr lang="en-US" sz="2000" dirty="0" smtClean="0"/>
              <a:t> et f</a:t>
            </a:r>
            <a:r>
              <a:rPr lang="fr-FR" sz="2000" dirty="0" err="1" smtClean="0"/>
              <a:t>éminin</a:t>
            </a:r>
            <a:r>
              <a:rPr lang="fr-FR" sz="2000" dirty="0" smtClean="0"/>
              <a:t> singulier avant les noms qui commencent par une voyelle </a:t>
            </a:r>
            <a:r>
              <a:rPr lang="el-GR" sz="2000" dirty="0" smtClean="0"/>
              <a:t>/ αρσενικό και θηλυκό ενικού αριθμού πριν από λέξεις που αρχίζουν από φωνήεν</a:t>
            </a:r>
            <a:r>
              <a:rPr lang="fr-FR" sz="2000" dirty="0" smtClean="0"/>
              <a:t> </a:t>
            </a:r>
            <a:endParaRPr lang="el-GR" sz="2000" dirty="0"/>
          </a:p>
        </p:txBody>
      </p:sp>
      <p:sp>
        <p:nvSpPr>
          <p:cNvPr id="7" name="6 - TextBox"/>
          <p:cNvSpPr txBox="1"/>
          <p:nvPr/>
        </p:nvSpPr>
        <p:spPr>
          <a:xfrm>
            <a:off x="4500562" y="5715016"/>
            <a:ext cx="4643438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u="sng" dirty="0" smtClean="0"/>
              <a:t>- aux</a:t>
            </a:r>
            <a:r>
              <a:rPr lang="en-US" sz="2000" dirty="0" smtClean="0"/>
              <a:t>→ </a:t>
            </a:r>
            <a:r>
              <a:rPr lang="en-US" sz="2000" dirty="0" err="1" smtClean="0"/>
              <a:t>masculin</a:t>
            </a:r>
            <a:r>
              <a:rPr lang="en-US" sz="2000" dirty="0" smtClean="0"/>
              <a:t> et f</a:t>
            </a:r>
            <a:r>
              <a:rPr lang="fr-FR" sz="2000" dirty="0" err="1" smtClean="0"/>
              <a:t>éminin</a:t>
            </a:r>
            <a:r>
              <a:rPr lang="fr-FR" sz="2000" dirty="0" smtClean="0"/>
              <a:t> pluriel </a:t>
            </a:r>
            <a:r>
              <a:rPr lang="el-GR" sz="2000" dirty="0" smtClean="0"/>
              <a:t>/ αρσενικό και θηλυκό πληθυντικού αριθμού</a:t>
            </a:r>
            <a:endParaRPr lang="el-GR" sz="2000" dirty="0"/>
          </a:p>
        </p:txBody>
      </p:sp>
      <p:sp>
        <p:nvSpPr>
          <p:cNvPr id="8" name="7 - TextBox"/>
          <p:cNvSpPr txBox="1"/>
          <p:nvPr/>
        </p:nvSpPr>
        <p:spPr>
          <a:xfrm>
            <a:off x="2857488" y="1571612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</a:t>
            </a:r>
            <a:r>
              <a:rPr lang="el-GR" sz="2400" dirty="0" smtClean="0"/>
              <a:t>’</a:t>
            </a:r>
            <a:r>
              <a:rPr lang="en-US" sz="2400" dirty="0" smtClean="0"/>
              <a:t>article contract</a:t>
            </a:r>
            <a:r>
              <a:rPr lang="fr-FR" sz="2400" dirty="0" smtClean="0"/>
              <a:t>é </a:t>
            </a:r>
            <a:r>
              <a:rPr lang="el-GR" sz="2400" dirty="0" smtClean="0"/>
              <a:t>/ Το συνηρημένο άρθρο </a:t>
            </a:r>
            <a:endParaRPr lang="el-GR" sz="24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Προσαρμοσμένος 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030A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</Template>
  <TotalTime>202</TotalTime>
  <Words>172</Words>
  <Application>Microsoft Office PowerPoint</Application>
  <PresentationFormat>Προβολή στην οθόνη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Waveform</vt:lpstr>
      <vt:lpstr>Ε’ Δημοτικού Français Unité 16 – Ενότητα 16 Tous les jours nous allons à l’école / Κάθε μέρα πηγαίνουμε στο σχολείο    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</dc:title>
  <dc:creator>maria priovolou</dc:creator>
  <cp:lastModifiedBy>Bernard</cp:lastModifiedBy>
  <cp:revision>28</cp:revision>
  <dcterms:created xsi:type="dcterms:W3CDTF">2015-07-10T08:21:16Z</dcterms:created>
  <dcterms:modified xsi:type="dcterms:W3CDTF">2016-08-23T20:51:09Z</dcterms:modified>
</cp:coreProperties>
</file>